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32918400" cy="21945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899"/>
    <p:restoredTop sz="95921"/>
  </p:normalViewPr>
  <p:slideViewPr>
    <p:cSldViewPr snapToGrid="0">
      <p:cViewPr>
        <p:scale>
          <a:sx n="40" d="100"/>
          <a:sy n="40" d="100"/>
        </p:scale>
        <p:origin x="1400" y="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D51009D-3198-094D-8CE1-2BF71DF15161}" type="doc">
      <dgm:prSet loTypeId="urn:microsoft.com/office/officeart/2005/8/layout/process1" loCatId="" qsTypeId="urn:microsoft.com/office/officeart/2005/8/quickstyle/simple1" qsCatId="simple" csTypeId="urn:microsoft.com/office/officeart/2005/8/colors/accent1_1" csCatId="accent1" phldr="1"/>
      <dgm:spPr/>
    </dgm:pt>
    <dgm:pt modelId="{A61D32B4-1343-E74B-9283-73BC135FEEB6}">
      <dgm:prSet phldrT="[Text]"/>
      <dgm:spPr/>
      <dgm:t>
        <a:bodyPr/>
        <a:lstStyle/>
        <a:p>
          <a:r>
            <a:rPr lang="en-US" dirty="0">
              <a:latin typeface="Charter Roman" panose="02040503050506020203" pitchFamily="18" charset="0"/>
            </a:rPr>
            <a:t>Tagged corals at three reefs in Bocas del Toro, Panama</a:t>
          </a:r>
        </a:p>
      </dgm:t>
    </dgm:pt>
    <dgm:pt modelId="{C26342C5-DBF5-7A41-B53A-8A8BB1B163AF}" type="parTrans" cxnId="{A006B3FA-6D7D-FB40-AE5A-6565001C91A4}">
      <dgm:prSet/>
      <dgm:spPr/>
      <dgm:t>
        <a:bodyPr/>
        <a:lstStyle/>
        <a:p>
          <a:endParaRPr lang="en-US"/>
        </a:p>
      </dgm:t>
    </dgm:pt>
    <dgm:pt modelId="{3CB51567-9501-FE49-A1F1-51D6B356CF2E}" type="sibTrans" cxnId="{A006B3FA-6D7D-FB40-AE5A-6565001C91A4}">
      <dgm:prSet/>
      <dgm:spPr/>
      <dgm:t>
        <a:bodyPr/>
        <a:lstStyle/>
        <a:p>
          <a:endParaRPr lang="en-US"/>
        </a:p>
      </dgm:t>
    </dgm:pt>
    <dgm:pt modelId="{076B4247-45AD-1B40-8FC8-F80D94B1CC22}">
      <dgm:prSet phldrT="[Text]"/>
      <dgm:spPr/>
      <dgm:t>
        <a:bodyPr/>
        <a:lstStyle/>
        <a:p>
          <a:r>
            <a:rPr lang="en-US" dirty="0">
              <a:latin typeface="Charter Roman" panose="02040503050506020203" pitchFamily="18" charset="0"/>
            </a:rPr>
            <a:t>Surveyed &amp; photographed tagged coral colonies at three time points</a:t>
          </a:r>
        </a:p>
      </dgm:t>
    </dgm:pt>
    <dgm:pt modelId="{E70671C5-DCAF-F74D-A96B-DA435FA39647}" type="parTrans" cxnId="{966BDCC8-2331-FE47-9EBA-920B86FA3BBD}">
      <dgm:prSet/>
      <dgm:spPr/>
      <dgm:t>
        <a:bodyPr/>
        <a:lstStyle/>
        <a:p>
          <a:endParaRPr lang="en-US"/>
        </a:p>
      </dgm:t>
    </dgm:pt>
    <dgm:pt modelId="{4D712185-800C-184B-879E-61FC8C11FE31}" type="sibTrans" cxnId="{966BDCC8-2331-FE47-9EBA-920B86FA3BBD}">
      <dgm:prSet/>
      <dgm:spPr/>
      <dgm:t>
        <a:bodyPr/>
        <a:lstStyle/>
        <a:p>
          <a:endParaRPr lang="en-US"/>
        </a:p>
      </dgm:t>
    </dgm:pt>
    <dgm:pt modelId="{882237CB-912D-2446-81AB-0867EEB81B75}">
      <dgm:prSet phldrT="[Text]"/>
      <dgm:spPr/>
      <dgm:t>
        <a:bodyPr/>
        <a:lstStyle/>
        <a:p>
          <a:r>
            <a:rPr lang="en-US" dirty="0">
              <a:latin typeface="Charter Roman" panose="02040503050506020203" pitchFamily="18" charset="0"/>
            </a:rPr>
            <a:t>Analysis of coral health status over time. </a:t>
          </a:r>
        </a:p>
        <a:p>
          <a:r>
            <a:rPr lang="en-US" dirty="0" err="1">
              <a:latin typeface="Charter Roman" panose="02040503050506020203" pitchFamily="18" charset="0"/>
            </a:rPr>
            <a:t>Dplyr</a:t>
          </a:r>
          <a:r>
            <a:rPr lang="en-US" dirty="0">
              <a:latin typeface="Charter Roman" panose="02040503050506020203" pitchFamily="18" charset="0"/>
            </a:rPr>
            <a:t>, </a:t>
          </a:r>
          <a:r>
            <a:rPr lang="en-US" dirty="0" err="1">
              <a:latin typeface="Charter Roman" panose="02040503050506020203" pitchFamily="18" charset="0"/>
            </a:rPr>
            <a:t>tidyverse</a:t>
          </a:r>
          <a:r>
            <a:rPr lang="en-US" dirty="0">
              <a:latin typeface="Charter Roman" panose="02040503050506020203" pitchFamily="18" charset="0"/>
            </a:rPr>
            <a:t>, ggplot2, </a:t>
          </a:r>
          <a:r>
            <a:rPr lang="en-US" dirty="0" err="1">
              <a:latin typeface="Charter Roman" panose="02040503050506020203" pitchFamily="18" charset="0"/>
            </a:rPr>
            <a:t>ggsankey</a:t>
          </a:r>
          <a:endParaRPr lang="en-US" dirty="0">
            <a:latin typeface="Charter Roman" panose="02040503050506020203" pitchFamily="18" charset="0"/>
          </a:endParaRPr>
        </a:p>
      </dgm:t>
    </dgm:pt>
    <dgm:pt modelId="{587E7C14-9F9D-2241-BCE3-9A41C151A5E2}" type="parTrans" cxnId="{CD7210B1-2C73-7647-9C68-FFF58AB04FCD}">
      <dgm:prSet/>
      <dgm:spPr/>
      <dgm:t>
        <a:bodyPr/>
        <a:lstStyle/>
        <a:p>
          <a:endParaRPr lang="en-US"/>
        </a:p>
      </dgm:t>
    </dgm:pt>
    <dgm:pt modelId="{C0D64272-56AA-564D-9B6A-72A529574C74}" type="sibTrans" cxnId="{CD7210B1-2C73-7647-9C68-FFF58AB04FCD}">
      <dgm:prSet/>
      <dgm:spPr/>
      <dgm:t>
        <a:bodyPr/>
        <a:lstStyle/>
        <a:p>
          <a:endParaRPr lang="en-US"/>
        </a:p>
      </dgm:t>
    </dgm:pt>
    <dgm:pt modelId="{C7E9C519-CA4F-1E44-84FB-8F927EE702F9}" type="pres">
      <dgm:prSet presAssocID="{5D51009D-3198-094D-8CE1-2BF71DF15161}" presName="Name0" presStyleCnt="0">
        <dgm:presLayoutVars>
          <dgm:dir/>
          <dgm:resizeHandles val="exact"/>
        </dgm:presLayoutVars>
      </dgm:prSet>
      <dgm:spPr/>
    </dgm:pt>
    <dgm:pt modelId="{D3353ED7-3798-7842-AE3A-1AE1656AD2E0}" type="pres">
      <dgm:prSet presAssocID="{A61D32B4-1343-E74B-9283-73BC135FEEB6}" presName="node" presStyleLbl="node1" presStyleIdx="0" presStyleCnt="3" custLinFactNeighborX="-3107" custLinFactNeighborY="-850">
        <dgm:presLayoutVars>
          <dgm:bulletEnabled val="1"/>
        </dgm:presLayoutVars>
      </dgm:prSet>
      <dgm:spPr/>
    </dgm:pt>
    <dgm:pt modelId="{4D6BDA23-3CE9-AB41-BD33-5DA343733E89}" type="pres">
      <dgm:prSet presAssocID="{3CB51567-9501-FE49-A1F1-51D6B356CF2E}" presName="sibTrans" presStyleLbl="sibTrans2D1" presStyleIdx="0" presStyleCnt="2"/>
      <dgm:spPr/>
    </dgm:pt>
    <dgm:pt modelId="{56FAC2E9-2FC9-5641-ADF5-54DD5DFD7661}" type="pres">
      <dgm:prSet presAssocID="{3CB51567-9501-FE49-A1F1-51D6B356CF2E}" presName="connectorText" presStyleLbl="sibTrans2D1" presStyleIdx="0" presStyleCnt="2"/>
      <dgm:spPr/>
    </dgm:pt>
    <dgm:pt modelId="{5FD749A3-2E04-9949-9ED7-0F2D92A93F64}" type="pres">
      <dgm:prSet presAssocID="{076B4247-45AD-1B40-8FC8-F80D94B1CC22}" presName="node" presStyleLbl="node1" presStyleIdx="1" presStyleCnt="3" custLinFactNeighborY="-3291">
        <dgm:presLayoutVars>
          <dgm:bulletEnabled val="1"/>
        </dgm:presLayoutVars>
      </dgm:prSet>
      <dgm:spPr/>
    </dgm:pt>
    <dgm:pt modelId="{96828664-7F6F-C841-8D8D-48816608016B}" type="pres">
      <dgm:prSet presAssocID="{4D712185-800C-184B-879E-61FC8C11FE31}" presName="sibTrans" presStyleLbl="sibTrans2D1" presStyleIdx="1" presStyleCnt="2"/>
      <dgm:spPr/>
    </dgm:pt>
    <dgm:pt modelId="{785AEF1D-E312-E944-804D-FFBF88F1557C}" type="pres">
      <dgm:prSet presAssocID="{4D712185-800C-184B-879E-61FC8C11FE31}" presName="connectorText" presStyleLbl="sibTrans2D1" presStyleIdx="1" presStyleCnt="2"/>
      <dgm:spPr/>
    </dgm:pt>
    <dgm:pt modelId="{BCF58DA7-45B1-E64B-AFCD-8A0E5320584C}" type="pres">
      <dgm:prSet presAssocID="{882237CB-912D-2446-81AB-0867EEB81B75}" presName="node" presStyleLbl="node1" presStyleIdx="2" presStyleCnt="3" custLinFactNeighborX="933">
        <dgm:presLayoutVars>
          <dgm:bulletEnabled val="1"/>
        </dgm:presLayoutVars>
      </dgm:prSet>
      <dgm:spPr/>
    </dgm:pt>
  </dgm:ptLst>
  <dgm:cxnLst>
    <dgm:cxn modelId="{0277DA19-86E9-0244-8996-B93F9ABDFEC2}" type="presOf" srcId="{4D712185-800C-184B-879E-61FC8C11FE31}" destId="{785AEF1D-E312-E944-804D-FFBF88F1557C}" srcOrd="1" destOrd="0" presId="urn:microsoft.com/office/officeart/2005/8/layout/process1"/>
    <dgm:cxn modelId="{2EB2294F-5303-FC49-92F7-CA8C7E952F49}" type="presOf" srcId="{A61D32B4-1343-E74B-9283-73BC135FEEB6}" destId="{D3353ED7-3798-7842-AE3A-1AE1656AD2E0}" srcOrd="0" destOrd="0" presId="urn:microsoft.com/office/officeart/2005/8/layout/process1"/>
    <dgm:cxn modelId="{4BCBCF63-141B-8240-A851-E63E0F33EEC4}" type="presOf" srcId="{882237CB-912D-2446-81AB-0867EEB81B75}" destId="{BCF58DA7-45B1-E64B-AFCD-8A0E5320584C}" srcOrd="0" destOrd="0" presId="urn:microsoft.com/office/officeart/2005/8/layout/process1"/>
    <dgm:cxn modelId="{98D5156A-0A41-A342-B421-6843B9FF19E7}" type="presOf" srcId="{076B4247-45AD-1B40-8FC8-F80D94B1CC22}" destId="{5FD749A3-2E04-9949-9ED7-0F2D92A93F64}" srcOrd="0" destOrd="0" presId="urn:microsoft.com/office/officeart/2005/8/layout/process1"/>
    <dgm:cxn modelId="{CD7210B1-2C73-7647-9C68-FFF58AB04FCD}" srcId="{5D51009D-3198-094D-8CE1-2BF71DF15161}" destId="{882237CB-912D-2446-81AB-0867EEB81B75}" srcOrd="2" destOrd="0" parTransId="{587E7C14-9F9D-2241-BCE3-9A41C151A5E2}" sibTransId="{C0D64272-56AA-564D-9B6A-72A529574C74}"/>
    <dgm:cxn modelId="{877366C6-DA6A-974B-81A3-DCC534B84512}" type="presOf" srcId="{4D712185-800C-184B-879E-61FC8C11FE31}" destId="{96828664-7F6F-C841-8D8D-48816608016B}" srcOrd="0" destOrd="0" presId="urn:microsoft.com/office/officeart/2005/8/layout/process1"/>
    <dgm:cxn modelId="{966BDCC8-2331-FE47-9EBA-920B86FA3BBD}" srcId="{5D51009D-3198-094D-8CE1-2BF71DF15161}" destId="{076B4247-45AD-1B40-8FC8-F80D94B1CC22}" srcOrd="1" destOrd="0" parTransId="{E70671C5-DCAF-F74D-A96B-DA435FA39647}" sibTransId="{4D712185-800C-184B-879E-61FC8C11FE31}"/>
    <dgm:cxn modelId="{B70A12DC-5ADA-A54E-80F7-9B662B5D449B}" type="presOf" srcId="{3CB51567-9501-FE49-A1F1-51D6B356CF2E}" destId="{56FAC2E9-2FC9-5641-ADF5-54DD5DFD7661}" srcOrd="1" destOrd="0" presId="urn:microsoft.com/office/officeart/2005/8/layout/process1"/>
    <dgm:cxn modelId="{426FFFE4-4007-4A47-A40C-05BA172CF765}" type="presOf" srcId="{5D51009D-3198-094D-8CE1-2BF71DF15161}" destId="{C7E9C519-CA4F-1E44-84FB-8F927EE702F9}" srcOrd="0" destOrd="0" presId="urn:microsoft.com/office/officeart/2005/8/layout/process1"/>
    <dgm:cxn modelId="{DDD0C5EE-11E8-8D43-9DB4-17A9AA5D8320}" type="presOf" srcId="{3CB51567-9501-FE49-A1F1-51D6B356CF2E}" destId="{4D6BDA23-3CE9-AB41-BD33-5DA343733E89}" srcOrd="0" destOrd="0" presId="urn:microsoft.com/office/officeart/2005/8/layout/process1"/>
    <dgm:cxn modelId="{A006B3FA-6D7D-FB40-AE5A-6565001C91A4}" srcId="{5D51009D-3198-094D-8CE1-2BF71DF15161}" destId="{A61D32B4-1343-E74B-9283-73BC135FEEB6}" srcOrd="0" destOrd="0" parTransId="{C26342C5-DBF5-7A41-B53A-8A8BB1B163AF}" sibTransId="{3CB51567-9501-FE49-A1F1-51D6B356CF2E}"/>
    <dgm:cxn modelId="{959AD971-2FE9-3B41-9B5C-6AD0F20A33C9}" type="presParOf" srcId="{C7E9C519-CA4F-1E44-84FB-8F927EE702F9}" destId="{D3353ED7-3798-7842-AE3A-1AE1656AD2E0}" srcOrd="0" destOrd="0" presId="urn:microsoft.com/office/officeart/2005/8/layout/process1"/>
    <dgm:cxn modelId="{57B913B1-E92D-454D-83ED-F46DD415867D}" type="presParOf" srcId="{C7E9C519-CA4F-1E44-84FB-8F927EE702F9}" destId="{4D6BDA23-3CE9-AB41-BD33-5DA343733E89}" srcOrd="1" destOrd="0" presId="urn:microsoft.com/office/officeart/2005/8/layout/process1"/>
    <dgm:cxn modelId="{04755AF0-59DD-E044-8AAF-A163F5416050}" type="presParOf" srcId="{4D6BDA23-3CE9-AB41-BD33-5DA343733E89}" destId="{56FAC2E9-2FC9-5641-ADF5-54DD5DFD7661}" srcOrd="0" destOrd="0" presId="urn:microsoft.com/office/officeart/2005/8/layout/process1"/>
    <dgm:cxn modelId="{CE924CB5-25AD-3845-952D-007C1E410D9C}" type="presParOf" srcId="{C7E9C519-CA4F-1E44-84FB-8F927EE702F9}" destId="{5FD749A3-2E04-9949-9ED7-0F2D92A93F64}" srcOrd="2" destOrd="0" presId="urn:microsoft.com/office/officeart/2005/8/layout/process1"/>
    <dgm:cxn modelId="{D67C814D-AA8B-1142-8E44-208D7D504C81}" type="presParOf" srcId="{C7E9C519-CA4F-1E44-84FB-8F927EE702F9}" destId="{96828664-7F6F-C841-8D8D-48816608016B}" srcOrd="3" destOrd="0" presId="urn:microsoft.com/office/officeart/2005/8/layout/process1"/>
    <dgm:cxn modelId="{18553B67-EC54-F840-BD52-9A9AA150FFD0}" type="presParOf" srcId="{96828664-7F6F-C841-8D8D-48816608016B}" destId="{785AEF1D-E312-E944-804D-FFBF88F1557C}" srcOrd="0" destOrd="0" presId="urn:microsoft.com/office/officeart/2005/8/layout/process1"/>
    <dgm:cxn modelId="{CA87DF19-4927-CB4D-890E-82583D747C34}" type="presParOf" srcId="{C7E9C519-CA4F-1E44-84FB-8F927EE702F9}" destId="{BCF58DA7-45B1-E64B-AFCD-8A0E5320584C}" srcOrd="4" destOrd="0" presId="urn:microsoft.com/office/officeart/2005/8/layout/process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353ED7-3798-7842-AE3A-1AE1656AD2E0}">
      <dsp:nvSpPr>
        <dsp:cNvPr id="0" name=""/>
        <dsp:cNvSpPr/>
      </dsp:nvSpPr>
      <dsp:spPr>
        <a:xfrm>
          <a:off x="0" y="0"/>
          <a:ext cx="3774277" cy="1333892"/>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Charter Roman" panose="02040503050506020203" pitchFamily="18" charset="0"/>
            </a:rPr>
            <a:t>Tagged corals at three reefs in Bocas del Toro, Panama</a:t>
          </a:r>
        </a:p>
      </dsp:txBody>
      <dsp:txXfrm>
        <a:off x="39068" y="39068"/>
        <a:ext cx="3696141" cy="1255756"/>
      </dsp:txXfrm>
    </dsp:sp>
    <dsp:sp modelId="{4D6BDA23-3CE9-AB41-BD33-5DA343733E89}">
      <dsp:nvSpPr>
        <dsp:cNvPr id="0" name=""/>
        <dsp:cNvSpPr/>
      </dsp:nvSpPr>
      <dsp:spPr>
        <a:xfrm>
          <a:off x="4154862" y="198935"/>
          <a:ext cx="806839" cy="93602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154862" y="386139"/>
        <a:ext cx="564787" cy="561612"/>
      </dsp:txXfrm>
    </dsp:sp>
    <dsp:sp modelId="{5FD749A3-2E04-9949-9ED7-0F2D92A93F64}">
      <dsp:nvSpPr>
        <dsp:cNvPr id="0" name=""/>
        <dsp:cNvSpPr/>
      </dsp:nvSpPr>
      <dsp:spPr>
        <a:xfrm>
          <a:off x="5296616" y="0"/>
          <a:ext cx="3774277" cy="1333892"/>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Charter Roman" panose="02040503050506020203" pitchFamily="18" charset="0"/>
            </a:rPr>
            <a:t>Surveyed &amp; photographed tagged coral colonies at three time points</a:t>
          </a:r>
        </a:p>
      </dsp:txBody>
      <dsp:txXfrm>
        <a:off x="5335684" y="39068"/>
        <a:ext cx="3696141" cy="1255756"/>
      </dsp:txXfrm>
    </dsp:sp>
    <dsp:sp modelId="{96828664-7F6F-C841-8D8D-48816608016B}">
      <dsp:nvSpPr>
        <dsp:cNvPr id="0" name=""/>
        <dsp:cNvSpPr/>
      </dsp:nvSpPr>
      <dsp:spPr>
        <a:xfrm>
          <a:off x="9451478" y="198935"/>
          <a:ext cx="806839" cy="93602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9451478" y="386139"/>
        <a:ext cx="564787" cy="561612"/>
      </dsp:txXfrm>
    </dsp:sp>
    <dsp:sp modelId="{BCF58DA7-45B1-E64B-AFCD-8A0E5320584C}">
      <dsp:nvSpPr>
        <dsp:cNvPr id="0" name=""/>
        <dsp:cNvSpPr/>
      </dsp:nvSpPr>
      <dsp:spPr>
        <a:xfrm>
          <a:off x="10593232" y="0"/>
          <a:ext cx="3774277" cy="1333892"/>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Charter Roman" panose="02040503050506020203" pitchFamily="18" charset="0"/>
            </a:rPr>
            <a:t>Analysis of coral health status over time. </a:t>
          </a:r>
        </a:p>
        <a:p>
          <a:pPr marL="0" lvl="0" indent="0" algn="ctr" defTabSz="800100">
            <a:lnSpc>
              <a:spcPct val="90000"/>
            </a:lnSpc>
            <a:spcBef>
              <a:spcPct val="0"/>
            </a:spcBef>
            <a:spcAft>
              <a:spcPct val="35000"/>
            </a:spcAft>
            <a:buNone/>
          </a:pPr>
          <a:r>
            <a:rPr lang="en-US" sz="1800" kern="1200" dirty="0" err="1">
              <a:latin typeface="Charter Roman" panose="02040503050506020203" pitchFamily="18" charset="0"/>
            </a:rPr>
            <a:t>Dplyr</a:t>
          </a:r>
          <a:r>
            <a:rPr lang="en-US" sz="1800" kern="1200" dirty="0">
              <a:latin typeface="Charter Roman" panose="02040503050506020203" pitchFamily="18" charset="0"/>
            </a:rPr>
            <a:t>, </a:t>
          </a:r>
          <a:r>
            <a:rPr lang="en-US" sz="1800" kern="1200" dirty="0" err="1">
              <a:latin typeface="Charter Roman" panose="02040503050506020203" pitchFamily="18" charset="0"/>
            </a:rPr>
            <a:t>tidyverse</a:t>
          </a:r>
          <a:r>
            <a:rPr lang="en-US" sz="1800" kern="1200" dirty="0">
              <a:latin typeface="Charter Roman" panose="02040503050506020203" pitchFamily="18" charset="0"/>
            </a:rPr>
            <a:t>, ggplot2, </a:t>
          </a:r>
          <a:r>
            <a:rPr lang="en-US" sz="1800" kern="1200" dirty="0" err="1">
              <a:latin typeface="Charter Roman" panose="02040503050506020203" pitchFamily="18" charset="0"/>
            </a:rPr>
            <a:t>ggsankey</a:t>
          </a:r>
          <a:endParaRPr lang="en-US" sz="1800" kern="1200" dirty="0">
            <a:latin typeface="Charter Roman" panose="02040503050506020203" pitchFamily="18" charset="0"/>
          </a:endParaRPr>
        </a:p>
      </dsp:txBody>
      <dsp:txXfrm>
        <a:off x="10632300" y="39068"/>
        <a:ext cx="3696141" cy="125575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2.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8AB437-F605-3A49-B7D8-00CC1C828A1D}" type="datetimeFigureOut">
              <a:rPr lang="en-US" smtClean="0"/>
              <a:t>10/17/24</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121A4E-FD2D-2B42-8277-1636F871DD85}" type="slidenum">
              <a:rPr lang="en-US" smtClean="0"/>
              <a:t>‹#›</a:t>
            </a:fld>
            <a:endParaRPr lang="en-US"/>
          </a:p>
        </p:txBody>
      </p:sp>
    </p:spTree>
    <p:extLst>
      <p:ext uri="{BB962C8B-B14F-4D97-AF65-F5344CB8AC3E}">
        <p14:creationId xmlns:p14="http://schemas.microsoft.com/office/powerpoint/2010/main" val="1037437765"/>
      </p:ext>
    </p:extLst>
  </p:cSld>
  <p:clrMap bg1="lt1" tx1="dk1" bg2="lt2" tx2="dk2" accent1="accent1" accent2="accent2" accent3="accent3" accent4="accent4" accent5="accent5" accent6="accent6" hlink="hlink" folHlink="folHlink"/>
  <p:notesStyle>
    <a:lvl1pPr marL="0" algn="l" defTabSz="2633472" rtl="0" eaLnBrk="1" latinLnBrk="0" hangingPunct="1">
      <a:defRPr sz="3456" kern="1200">
        <a:solidFill>
          <a:schemeClr val="tx1"/>
        </a:solidFill>
        <a:latin typeface="+mn-lt"/>
        <a:ea typeface="+mn-ea"/>
        <a:cs typeface="+mn-cs"/>
      </a:defRPr>
    </a:lvl1pPr>
    <a:lvl2pPr marL="1316736" algn="l" defTabSz="2633472" rtl="0" eaLnBrk="1" latinLnBrk="0" hangingPunct="1">
      <a:defRPr sz="3456" kern="1200">
        <a:solidFill>
          <a:schemeClr val="tx1"/>
        </a:solidFill>
        <a:latin typeface="+mn-lt"/>
        <a:ea typeface="+mn-ea"/>
        <a:cs typeface="+mn-cs"/>
      </a:defRPr>
    </a:lvl2pPr>
    <a:lvl3pPr marL="2633472" algn="l" defTabSz="2633472" rtl="0" eaLnBrk="1" latinLnBrk="0" hangingPunct="1">
      <a:defRPr sz="3456" kern="1200">
        <a:solidFill>
          <a:schemeClr val="tx1"/>
        </a:solidFill>
        <a:latin typeface="+mn-lt"/>
        <a:ea typeface="+mn-ea"/>
        <a:cs typeface="+mn-cs"/>
      </a:defRPr>
    </a:lvl3pPr>
    <a:lvl4pPr marL="3950208" algn="l" defTabSz="2633472" rtl="0" eaLnBrk="1" latinLnBrk="0" hangingPunct="1">
      <a:defRPr sz="3456" kern="1200">
        <a:solidFill>
          <a:schemeClr val="tx1"/>
        </a:solidFill>
        <a:latin typeface="+mn-lt"/>
        <a:ea typeface="+mn-ea"/>
        <a:cs typeface="+mn-cs"/>
      </a:defRPr>
    </a:lvl4pPr>
    <a:lvl5pPr marL="5266944" algn="l" defTabSz="2633472" rtl="0" eaLnBrk="1" latinLnBrk="0" hangingPunct="1">
      <a:defRPr sz="3456" kern="1200">
        <a:solidFill>
          <a:schemeClr val="tx1"/>
        </a:solidFill>
        <a:latin typeface="+mn-lt"/>
        <a:ea typeface="+mn-ea"/>
        <a:cs typeface="+mn-cs"/>
      </a:defRPr>
    </a:lvl5pPr>
    <a:lvl6pPr marL="6583680" algn="l" defTabSz="2633472" rtl="0" eaLnBrk="1" latinLnBrk="0" hangingPunct="1">
      <a:defRPr sz="3456" kern="1200">
        <a:solidFill>
          <a:schemeClr val="tx1"/>
        </a:solidFill>
        <a:latin typeface="+mn-lt"/>
        <a:ea typeface="+mn-ea"/>
        <a:cs typeface="+mn-cs"/>
      </a:defRPr>
    </a:lvl6pPr>
    <a:lvl7pPr marL="7900416" algn="l" defTabSz="2633472" rtl="0" eaLnBrk="1" latinLnBrk="0" hangingPunct="1">
      <a:defRPr sz="3456" kern="1200">
        <a:solidFill>
          <a:schemeClr val="tx1"/>
        </a:solidFill>
        <a:latin typeface="+mn-lt"/>
        <a:ea typeface="+mn-ea"/>
        <a:cs typeface="+mn-cs"/>
      </a:defRPr>
    </a:lvl7pPr>
    <a:lvl8pPr marL="9217152" algn="l" defTabSz="2633472" rtl="0" eaLnBrk="1" latinLnBrk="0" hangingPunct="1">
      <a:defRPr sz="3456" kern="1200">
        <a:solidFill>
          <a:schemeClr val="tx1"/>
        </a:solidFill>
        <a:latin typeface="+mn-lt"/>
        <a:ea typeface="+mn-ea"/>
        <a:cs typeface="+mn-cs"/>
      </a:defRPr>
    </a:lvl8pPr>
    <a:lvl9pPr marL="10533888" algn="l" defTabSz="2633472" rtl="0" eaLnBrk="1" latinLnBrk="0" hangingPunct="1">
      <a:defRPr sz="345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doi.org/10.1007/s10126-011-9382-7"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14425" y="1143000"/>
            <a:ext cx="4629150" cy="3086100"/>
          </a:xfrm>
        </p:spPr>
      </p:sp>
      <p:sp>
        <p:nvSpPr>
          <p:cNvPr id="3" name="Notes Placeholder 2"/>
          <p:cNvSpPr>
            <a:spLocks noGrp="1"/>
          </p:cNvSpPr>
          <p:nvPr>
            <p:ph type="body" idx="1"/>
          </p:nvPr>
        </p:nvSpPr>
        <p:spPr/>
        <p:txBody>
          <a:bodyPr/>
          <a:lstStyle/>
          <a:p>
            <a:pPr marL="228600" indent="-228600">
              <a:buFont typeface="+mj-lt"/>
              <a:buAutoNum type="arabicPeriod"/>
            </a:pPr>
            <a:r>
              <a:rPr lang="en-US" sz="800" dirty="0">
                <a:latin typeface="Charter Roman" panose="02040503050506020203" pitchFamily="18" charset="0"/>
              </a:rPr>
              <a:t>Sjoberg, David (2021) </a:t>
            </a:r>
            <a:r>
              <a:rPr lang="en-US" sz="800" dirty="0" err="1">
                <a:latin typeface="Charter Roman" panose="02040503050506020203" pitchFamily="18" charset="0"/>
              </a:rPr>
              <a:t>ggsankey</a:t>
            </a:r>
            <a:r>
              <a:rPr lang="en-US" sz="800" dirty="0">
                <a:latin typeface="Charter Roman" panose="02040503050506020203" pitchFamily="18" charset="0"/>
              </a:rPr>
              <a:t> [Source Code]. https://</a:t>
            </a:r>
            <a:r>
              <a:rPr lang="en-US" sz="800" dirty="0" err="1">
                <a:latin typeface="Charter Roman" panose="02040503050506020203" pitchFamily="18" charset="0"/>
              </a:rPr>
              <a:t>github.com</a:t>
            </a:r>
            <a:r>
              <a:rPr lang="en-US" sz="800" dirty="0">
                <a:latin typeface="Charter Roman" panose="02040503050506020203" pitchFamily="18" charset="0"/>
              </a:rPr>
              <a:t>/</a:t>
            </a:r>
            <a:r>
              <a:rPr lang="en-US" sz="800" dirty="0" err="1">
                <a:latin typeface="Charter Roman" panose="02040503050506020203" pitchFamily="18" charset="0"/>
              </a:rPr>
              <a:t>davidsjoberg</a:t>
            </a:r>
            <a:r>
              <a:rPr lang="en-US" sz="800" dirty="0">
                <a:latin typeface="Charter Roman" panose="02040503050506020203" pitchFamily="18" charset="0"/>
              </a:rPr>
              <a:t>/</a:t>
            </a:r>
            <a:r>
              <a:rPr lang="en-US" sz="800" dirty="0" err="1">
                <a:latin typeface="Charter Roman" panose="02040503050506020203" pitchFamily="18" charset="0"/>
              </a:rPr>
              <a:t>ggsankey</a:t>
            </a:r>
            <a:endParaRPr lang="en-US" sz="800" dirty="0">
              <a:latin typeface="Charter Roman" panose="02040503050506020203" pitchFamily="18" charset="0"/>
            </a:endParaRPr>
          </a:p>
          <a:p>
            <a:pPr marL="228600" indent="-228600">
              <a:buFont typeface="+mj-lt"/>
              <a:buAutoNum type="arabicPeriod"/>
            </a:pPr>
            <a:r>
              <a:rPr lang="en-US" sz="800" dirty="0" err="1">
                <a:solidFill>
                  <a:srgbClr val="000000"/>
                </a:solidFill>
                <a:effectLst/>
                <a:latin typeface="Charter Roman" panose="02040503050506020203" pitchFamily="18" charset="0"/>
              </a:rPr>
              <a:t>Osinga</a:t>
            </a:r>
            <a:r>
              <a:rPr lang="en-US" sz="800" dirty="0">
                <a:solidFill>
                  <a:srgbClr val="000000"/>
                </a:solidFill>
                <a:effectLst/>
                <a:latin typeface="Charter Roman" panose="02040503050506020203" pitchFamily="18" charset="0"/>
              </a:rPr>
              <a:t>, R., </a:t>
            </a:r>
            <a:r>
              <a:rPr lang="en-US" sz="800" dirty="0" err="1">
                <a:solidFill>
                  <a:srgbClr val="000000"/>
                </a:solidFill>
                <a:effectLst/>
                <a:latin typeface="Charter Roman" panose="02040503050506020203" pitchFamily="18" charset="0"/>
              </a:rPr>
              <a:t>Schutter</a:t>
            </a:r>
            <a:r>
              <a:rPr lang="en-US" sz="800" dirty="0">
                <a:solidFill>
                  <a:srgbClr val="000000"/>
                </a:solidFill>
                <a:effectLst/>
                <a:latin typeface="Charter Roman" panose="02040503050506020203" pitchFamily="18" charset="0"/>
              </a:rPr>
              <a:t>, M., </a:t>
            </a:r>
            <a:r>
              <a:rPr lang="en-US" sz="800" dirty="0" err="1">
                <a:solidFill>
                  <a:srgbClr val="000000"/>
                </a:solidFill>
                <a:effectLst/>
                <a:latin typeface="Charter Roman" panose="02040503050506020203" pitchFamily="18" charset="0"/>
              </a:rPr>
              <a:t>Griffioen</a:t>
            </a:r>
            <a:r>
              <a:rPr lang="en-US" sz="800" dirty="0">
                <a:solidFill>
                  <a:srgbClr val="000000"/>
                </a:solidFill>
                <a:effectLst/>
                <a:latin typeface="Charter Roman" panose="02040503050506020203" pitchFamily="18" charset="0"/>
              </a:rPr>
              <a:t>, B., </a:t>
            </a:r>
            <a:r>
              <a:rPr lang="en-US" sz="800" dirty="0" err="1">
                <a:solidFill>
                  <a:srgbClr val="000000"/>
                </a:solidFill>
                <a:effectLst/>
                <a:latin typeface="Charter Roman" panose="02040503050506020203" pitchFamily="18" charset="0"/>
              </a:rPr>
              <a:t>Wijffels</a:t>
            </a:r>
            <a:r>
              <a:rPr lang="en-US" sz="800" dirty="0">
                <a:solidFill>
                  <a:srgbClr val="000000"/>
                </a:solidFill>
                <a:effectLst/>
                <a:latin typeface="Charter Roman" panose="02040503050506020203" pitchFamily="18" charset="0"/>
              </a:rPr>
              <a:t>, R. H., </a:t>
            </a:r>
            <a:r>
              <a:rPr lang="en-US" sz="800" dirty="0" err="1">
                <a:solidFill>
                  <a:srgbClr val="000000"/>
                </a:solidFill>
                <a:effectLst/>
                <a:latin typeface="Charter Roman" panose="02040503050506020203" pitchFamily="18" charset="0"/>
              </a:rPr>
              <a:t>Verreth</a:t>
            </a:r>
            <a:r>
              <a:rPr lang="en-US" sz="800" dirty="0">
                <a:solidFill>
                  <a:srgbClr val="000000"/>
                </a:solidFill>
                <a:effectLst/>
                <a:latin typeface="Charter Roman" panose="02040503050506020203" pitchFamily="18" charset="0"/>
              </a:rPr>
              <a:t>, J. A., </a:t>
            </a:r>
            <a:r>
              <a:rPr lang="en-US" sz="800" dirty="0" err="1">
                <a:solidFill>
                  <a:srgbClr val="000000"/>
                </a:solidFill>
                <a:effectLst/>
                <a:latin typeface="Charter Roman" panose="02040503050506020203" pitchFamily="18" charset="0"/>
              </a:rPr>
              <a:t>Shafir</a:t>
            </a:r>
            <a:r>
              <a:rPr lang="en-US" sz="800" dirty="0">
                <a:solidFill>
                  <a:srgbClr val="000000"/>
                </a:solidFill>
                <a:effectLst/>
                <a:latin typeface="Charter Roman" panose="02040503050506020203" pitchFamily="18" charset="0"/>
              </a:rPr>
              <a:t>, S., </a:t>
            </a:r>
            <a:r>
              <a:rPr lang="en-US" sz="800" dirty="0" err="1">
                <a:solidFill>
                  <a:srgbClr val="000000"/>
                </a:solidFill>
                <a:effectLst/>
                <a:latin typeface="Charter Roman" panose="02040503050506020203" pitchFamily="18" charset="0"/>
              </a:rPr>
              <a:t>Henard</a:t>
            </a:r>
            <a:r>
              <a:rPr lang="en-US" sz="800" dirty="0">
                <a:solidFill>
                  <a:srgbClr val="000000"/>
                </a:solidFill>
                <a:effectLst/>
                <a:latin typeface="Charter Roman" panose="02040503050506020203" pitchFamily="18" charset="0"/>
              </a:rPr>
              <a:t>, S., </a:t>
            </a:r>
            <a:r>
              <a:rPr lang="en-US" sz="800" dirty="0" err="1">
                <a:solidFill>
                  <a:srgbClr val="000000"/>
                </a:solidFill>
                <a:effectLst/>
                <a:latin typeface="Charter Roman" panose="02040503050506020203" pitchFamily="18" charset="0"/>
              </a:rPr>
              <a:t>Taruffi</a:t>
            </a:r>
            <a:r>
              <a:rPr lang="en-US" sz="800" dirty="0">
                <a:solidFill>
                  <a:srgbClr val="000000"/>
                </a:solidFill>
                <a:effectLst/>
                <a:latin typeface="Charter Roman" panose="02040503050506020203" pitchFamily="18" charset="0"/>
              </a:rPr>
              <a:t>, M., Gili, C., &amp; </a:t>
            </a:r>
            <a:r>
              <a:rPr lang="en-US" sz="800" dirty="0" err="1">
                <a:solidFill>
                  <a:srgbClr val="000000"/>
                </a:solidFill>
                <a:effectLst/>
                <a:latin typeface="Charter Roman" panose="02040503050506020203" pitchFamily="18" charset="0"/>
              </a:rPr>
              <a:t>Lavorano</a:t>
            </a:r>
            <a:r>
              <a:rPr lang="en-US" sz="800" dirty="0">
                <a:solidFill>
                  <a:srgbClr val="000000"/>
                </a:solidFill>
                <a:effectLst/>
                <a:latin typeface="Charter Roman" panose="02040503050506020203" pitchFamily="18" charset="0"/>
              </a:rPr>
              <a:t>, S. (2011). The biology and economics of Coral Growth. Marine Biotechnology, 13(4), 658–671.</a:t>
            </a:r>
            <a:r>
              <a:rPr lang="en-US" sz="800" dirty="0">
                <a:solidFill>
                  <a:srgbClr val="386573"/>
                </a:solidFill>
                <a:effectLst/>
                <a:latin typeface="Charter Roman" panose="02040503050506020203" pitchFamily="18" charset="0"/>
              </a:rPr>
              <a:t> </a:t>
            </a:r>
            <a:r>
              <a:rPr lang="en-US" sz="800" dirty="0">
                <a:solidFill>
                  <a:srgbClr val="386573"/>
                </a:solidFill>
                <a:effectLst/>
                <a:latin typeface="Charter Roman" panose="02040503050506020203" pitchFamily="18" charset="0"/>
                <a:hlinkClick r:id="rId3"/>
              </a:rPr>
              <a:t>https://doi.org/10.1007/s10126-011-9382-7</a:t>
            </a:r>
            <a:endParaRPr lang="en-US" sz="800" dirty="0">
              <a:solidFill>
                <a:srgbClr val="386573"/>
              </a:solidFill>
              <a:effectLst/>
              <a:latin typeface="Charter Roman" panose="02040503050506020203" pitchFamily="18" charset="0"/>
            </a:endParaRPr>
          </a:p>
          <a:p>
            <a:pPr marL="228600" indent="-228600">
              <a:buFont typeface="+mj-lt"/>
              <a:buAutoNum type="arabicPeriod"/>
            </a:pPr>
            <a:r>
              <a:rPr lang="en-US" sz="800" dirty="0">
                <a:solidFill>
                  <a:srgbClr val="000000"/>
                </a:solidFill>
                <a:effectLst/>
                <a:latin typeface="Charter Roman" panose="02040503050506020203" pitchFamily="18" charset="0"/>
              </a:rPr>
              <a:t>Brandt, M. E. (2009). The effect of species and colony size on the bleaching response of reef -building</a:t>
            </a:r>
          </a:p>
          <a:p>
            <a:r>
              <a:rPr lang="en-US" sz="800" dirty="0">
                <a:solidFill>
                  <a:srgbClr val="000000"/>
                </a:solidFill>
                <a:effectLst/>
                <a:latin typeface="Charter Roman" panose="02040503050506020203" pitchFamily="18" charset="0"/>
              </a:rPr>
              <a:t>corals in the Florida keys during the 2005 Mass Bleaching Event. Coral Reefs, 28(4), 911–924.</a:t>
            </a:r>
          </a:p>
          <a:p>
            <a:r>
              <a:rPr lang="en-US" sz="800" dirty="0">
                <a:solidFill>
                  <a:srgbClr val="386573"/>
                </a:solidFill>
                <a:effectLst/>
                <a:latin typeface="Charter Roman" panose="02040503050506020203" pitchFamily="18" charset="0"/>
              </a:rPr>
              <a:t>https://</a:t>
            </a:r>
            <a:r>
              <a:rPr lang="en-US" sz="800" dirty="0" err="1">
                <a:solidFill>
                  <a:srgbClr val="386573"/>
                </a:solidFill>
                <a:effectLst/>
                <a:latin typeface="Charter Roman" panose="02040503050506020203" pitchFamily="18" charset="0"/>
              </a:rPr>
              <a:t>doi.org</a:t>
            </a:r>
            <a:r>
              <a:rPr lang="en-US" sz="800" dirty="0">
                <a:solidFill>
                  <a:srgbClr val="386573"/>
                </a:solidFill>
                <a:effectLst/>
                <a:latin typeface="Charter Roman" panose="02040503050506020203" pitchFamily="18" charset="0"/>
              </a:rPr>
              <a:t>/10.1007/s00338-009-0548-y</a:t>
            </a:r>
          </a:p>
          <a:p>
            <a:endParaRPr lang="en-US" dirty="0"/>
          </a:p>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60121A4E-FD2D-2B42-8277-1636F871DD85}" type="slidenum">
              <a:rPr lang="en-US" smtClean="0"/>
              <a:t>1</a:t>
            </a:fld>
            <a:endParaRPr lang="en-US"/>
          </a:p>
        </p:txBody>
      </p:sp>
    </p:spTree>
    <p:extLst>
      <p:ext uri="{BB962C8B-B14F-4D97-AF65-F5344CB8AC3E}">
        <p14:creationId xmlns:p14="http://schemas.microsoft.com/office/powerpoint/2010/main" val="901261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13488C8-002B-A649-9250-42AADCF8E5B5}" type="datetimeFigureOut">
              <a:rPr lang="en-US" smtClean="0"/>
              <a:t>10/17/24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49F880-6BBD-074E-BD92-21108A10896D}" type="slidenum">
              <a:rPr lang="en-US" smtClean="0"/>
              <a:t>‹#›</a:t>
            </a:fld>
            <a:endParaRPr lang="en-US"/>
          </a:p>
        </p:txBody>
      </p:sp>
    </p:spTree>
    <p:extLst>
      <p:ext uri="{BB962C8B-B14F-4D97-AF65-F5344CB8AC3E}">
        <p14:creationId xmlns:p14="http://schemas.microsoft.com/office/powerpoint/2010/main" val="3126364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3488C8-002B-A649-9250-42AADCF8E5B5}" type="datetimeFigureOut">
              <a:rPr lang="en-US" smtClean="0"/>
              <a:t>10/17/24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49F880-6BBD-074E-BD92-21108A10896D}" type="slidenum">
              <a:rPr lang="en-US" smtClean="0"/>
              <a:t>‹#›</a:t>
            </a:fld>
            <a:endParaRPr lang="en-US"/>
          </a:p>
        </p:txBody>
      </p:sp>
    </p:spTree>
    <p:extLst>
      <p:ext uri="{BB962C8B-B14F-4D97-AF65-F5344CB8AC3E}">
        <p14:creationId xmlns:p14="http://schemas.microsoft.com/office/powerpoint/2010/main" val="2493702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3488C8-002B-A649-9250-42AADCF8E5B5}" type="datetimeFigureOut">
              <a:rPr lang="en-US" smtClean="0"/>
              <a:t>10/17/24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49F880-6BBD-074E-BD92-21108A10896D}" type="slidenum">
              <a:rPr lang="en-US" smtClean="0"/>
              <a:t>‹#›</a:t>
            </a:fld>
            <a:endParaRPr lang="en-US"/>
          </a:p>
        </p:txBody>
      </p:sp>
    </p:spTree>
    <p:extLst>
      <p:ext uri="{BB962C8B-B14F-4D97-AF65-F5344CB8AC3E}">
        <p14:creationId xmlns:p14="http://schemas.microsoft.com/office/powerpoint/2010/main" val="3884625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3488C8-002B-A649-9250-42AADCF8E5B5}" type="datetimeFigureOut">
              <a:rPr lang="en-US" smtClean="0"/>
              <a:t>10/17/24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49F880-6BBD-074E-BD92-21108A10896D}" type="slidenum">
              <a:rPr lang="en-US" smtClean="0"/>
              <a:t>‹#›</a:t>
            </a:fld>
            <a:endParaRPr lang="en-US"/>
          </a:p>
        </p:txBody>
      </p:sp>
    </p:spTree>
    <p:extLst>
      <p:ext uri="{BB962C8B-B14F-4D97-AF65-F5344CB8AC3E}">
        <p14:creationId xmlns:p14="http://schemas.microsoft.com/office/powerpoint/2010/main" val="3039295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tint val="82000"/>
                  </a:schemeClr>
                </a:solidFill>
              </a:defRPr>
            </a:lvl1pPr>
            <a:lvl2pPr marL="1463040" indent="0">
              <a:buNone/>
              <a:defRPr sz="6400">
                <a:solidFill>
                  <a:schemeClr val="tx1">
                    <a:tint val="82000"/>
                  </a:schemeClr>
                </a:solidFill>
              </a:defRPr>
            </a:lvl2pPr>
            <a:lvl3pPr marL="2926080" indent="0">
              <a:buNone/>
              <a:defRPr sz="5760">
                <a:solidFill>
                  <a:schemeClr val="tx1">
                    <a:tint val="82000"/>
                  </a:schemeClr>
                </a:solidFill>
              </a:defRPr>
            </a:lvl3pPr>
            <a:lvl4pPr marL="4389120" indent="0">
              <a:buNone/>
              <a:defRPr sz="5120">
                <a:solidFill>
                  <a:schemeClr val="tx1">
                    <a:tint val="82000"/>
                  </a:schemeClr>
                </a:solidFill>
              </a:defRPr>
            </a:lvl4pPr>
            <a:lvl5pPr marL="5852160" indent="0">
              <a:buNone/>
              <a:defRPr sz="5120">
                <a:solidFill>
                  <a:schemeClr val="tx1">
                    <a:tint val="82000"/>
                  </a:schemeClr>
                </a:solidFill>
              </a:defRPr>
            </a:lvl5pPr>
            <a:lvl6pPr marL="7315200" indent="0">
              <a:buNone/>
              <a:defRPr sz="5120">
                <a:solidFill>
                  <a:schemeClr val="tx1">
                    <a:tint val="82000"/>
                  </a:schemeClr>
                </a:solidFill>
              </a:defRPr>
            </a:lvl6pPr>
            <a:lvl7pPr marL="8778240" indent="0">
              <a:buNone/>
              <a:defRPr sz="5120">
                <a:solidFill>
                  <a:schemeClr val="tx1">
                    <a:tint val="82000"/>
                  </a:schemeClr>
                </a:solidFill>
              </a:defRPr>
            </a:lvl7pPr>
            <a:lvl8pPr marL="10241280" indent="0">
              <a:buNone/>
              <a:defRPr sz="5120">
                <a:solidFill>
                  <a:schemeClr val="tx1">
                    <a:tint val="82000"/>
                  </a:schemeClr>
                </a:solidFill>
              </a:defRPr>
            </a:lvl8pPr>
            <a:lvl9pPr marL="11704320" indent="0">
              <a:buNone/>
              <a:defRPr sz="512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13488C8-002B-A649-9250-42AADCF8E5B5}" type="datetimeFigureOut">
              <a:rPr lang="en-US" smtClean="0"/>
              <a:t>10/17/24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49F880-6BBD-074E-BD92-21108A10896D}" type="slidenum">
              <a:rPr lang="en-US" smtClean="0"/>
              <a:t>‹#›</a:t>
            </a:fld>
            <a:endParaRPr lang="en-US"/>
          </a:p>
        </p:txBody>
      </p:sp>
    </p:spTree>
    <p:extLst>
      <p:ext uri="{BB962C8B-B14F-4D97-AF65-F5344CB8AC3E}">
        <p14:creationId xmlns:p14="http://schemas.microsoft.com/office/powerpoint/2010/main" val="2097177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3488C8-002B-A649-9250-42AADCF8E5B5}" type="datetimeFigureOut">
              <a:rPr lang="en-US" smtClean="0"/>
              <a:t>10/17/24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49F880-6BBD-074E-BD92-21108A10896D}" type="slidenum">
              <a:rPr lang="en-US" smtClean="0"/>
              <a:t>‹#›</a:t>
            </a:fld>
            <a:endParaRPr lang="en-US"/>
          </a:p>
        </p:txBody>
      </p:sp>
    </p:spTree>
    <p:extLst>
      <p:ext uri="{BB962C8B-B14F-4D97-AF65-F5344CB8AC3E}">
        <p14:creationId xmlns:p14="http://schemas.microsoft.com/office/powerpoint/2010/main" val="7842659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13488C8-002B-A649-9250-42AADCF8E5B5}" type="datetimeFigureOut">
              <a:rPr lang="en-US" smtClean="0"/>
              <a:t>10/17/24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49F880-6BBD-074E-BD92-21108A10896D}" type="slidenum">
              <a:rPr lang="en-US" smtClean="0"/>
              <a:t>‹#›</a:t>
            </a:fld>
            <a:endParaRPr lang="en-US"/>
          </a:p>
        </p:txBody>
      </p:sp>
    </p:spTree>
    <p:extLst>
      <p:ext uri="{BB962C8B-B14F-4D97-AF65-F5344CB8AC3E}">
        <p14:creationId xmlns:p14="http://schemas.microsoft.com/office/powerpoint/2010/main" val="273165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13488C8-002B-A649-9250-42AADCF8E5B5}" type="datetimeFigureOut">
              <a:rPr lang="en-US" smtClean="0"/>
              <a:t>10/17/24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49F880-6BBD-074E-BD92-21108A10896D}" type="slidenum">
              <a:rPr lang="en-US" smtClean="0"/>
              <a:t>‹#›</a:t>
            </a:fld>
            <a:endParaRPr lang="en-US"/>
          </a:p>
        </p:txBody>
      </p:sp>
    </p:spTree>
    <p:extLst>
      <p:ext uri="{BB962C8B-B14F-4D97-AF65-F5344CB8AC3E}">
        <p14:creationId xmlns:p14="http://schemas.microsoft.com/office/powerpoint/2010/main" val="888560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3488C8-002B-A649-9250-42AADCF8E5B5}" type="datetimeFigureOut">
              <a:rPr lang="en-US" smtClean="0"/>
              <a:t>10/17/24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49F880-6BBD-074E-BD92-21108A10896D}" type="slidenum">
              <a:rPr lang="en-US" smtClean="0"/>
              <a:t>‹#›</a:t>
            </a:fld>
            <a:endParaRPr lang="en-US"/>
          </a:p>
        </p:txBody>
      </p:sp>
    </p:spTree>
    <p:extLst>
      <p:ext uri="{BB962C8B-B14F-4D97-AF65-F5344CB8AC3E}">
        <p14:creationId xmlns:p14="http://schemas.microsoft.com/office/powerpoint/2010/main" val="23143508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C13488C8-002B-A649-9250-42AADCF8E5B5}" type="datetimeFigureOut">
              <a:rPr lang="en-US" smtClean="0"/>
              <a:t>10/17/24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49F880-6BBD-074E-BD92-21108A10896D}" type="slidenum">
              <a:rPr lang="en-US" smtClean="0"/>
              <a:t>‹#›</a:t>
            </a:fld>
            <a:endParaRPr lang="en-US"/>
          </a:p>
        </p:txBody>
      </p:sp>
    </p:spTree>
    <p:extLst>
      <p:ext uri="{BB962C8B-B14F-4D97-AF65-F5344CB8AC3E}">
        <p14:creationId xmlns:p14="http://schemas.microsoft.com/office/powerpoint/2010/main" val="2952011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C13488C8-002B-A649-9250-42AADCF8E5B5}" type="datetimeFigureOut">
              <a:rPr lang="en-US" smtClean="0"/>
              <a:t>10/17/24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49F880-6BBD-074E-BD92-21108A10896D}" type="slidenum">
              <a:rPr lang="en-US" smtClean="0"/>
              <a:t>‹#›</a:t>
            </a:fld>
            <a:endParaRPr lang="en-US"/>
          </a:p>
        </p:txBody>
      </p:sp>
    </p:spTree>
    <p:extLst>
      <p:ext uri="{BB962C8B-B14F-4D97-AF65-F5344CB8AC3E}">
        <p14:creationId xmlns:p14="http://schemas.microsoft.com/office/powerpoint/2010/main" val="33196974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82000"/>
                  </a:schemeClr>
                </a:solidFill>
              </a:defRPr>
            </a:lvl1pPr>
          </a:lstStyle>
          <a:p>
            <a:fld id="{C13488C8-002B-A649-9250-42AADCF8E5B5}" type="datetimeFigureOut">
              <a:rPr lang="en-US" smtClean="0"/>
              <a:t>10/17/24</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82000"/>
                  </a:schemeClr>
                </a:solidFill>
              </a:defRPr>
            </a:lvl1pPr>
          </a:lstStyle>
          <a:p>
            <a:fld id="{D949F880-6BBD-074E-BD92-21108A10896D}" type="slidenum">
              <a:rPr lang="en-US" smtClean="0"/>
              <a:t>‹#›</a:t>
            </a:fld>
            <a:endParaRPr lang="en-US"/>
          </a:p>
        </p:txBody>
      </p:sp>
    </p:spTree>
    <p:extLst>
      <p:ext uri="{BB962C8B-B14F-4D97-AF65-F5344CB8AC3E}">
        <p14:creationId xmlns:p14="http://schemas.microsoft.com/office/powerpoint/2010/main" val="39973302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diagramData" Target="../diagrams/data1.xml"/><Relationship Id="rId18" Type="http://schemas.openxmlformats.org/officeDocument/2006/relationships/image" Target="../media/image11.jpg"/><Relationship Id="rId3" Type="http://schemas.openxmlformats.org/officeDocument/2006/relationships/image" Target="../media/image1.png"/><Relationship Id="rId7" Type="http://schemas.openxmlformats.org/officeDocument/2006/relationships/image" Target="../media/image5.JPG"/><Relationship Id="rId12" Type="http://schemas.openxmlformats.org/officeDocument/2006/relationships/image" Target="../media/image10.JPG"/><Relationship Id="rId17" Type="http://schemas.microsoft.com/office/2007/relationships/diagramDrawing" Target="../diagrams/drawing1.xml"/><Relationship Id="rId2" Type="http://schemas.openxmlformats.org/officeDocument/2006/relationships/notesSlide" Target="../notesSlides/notesSlide1.xml"/><Relationship Id="rId16" Type="http://schemas.openxmlformats.org/officeDocument/2006/relationships/diagramColors" Target="../diagrams/colors1.xml"/><Relationship Id="rId1" Type="http://schemas.openxmlformats.org/officeDocument/2006/relationships/slideLayout" Target="../slideLayouts/slideLayout1.xml"/><Relationship Id="rId6" Type="http://schemas.openxmlformats.org/officeDocument/2006/relationships/image" Target="../media/image4.JPG"/><Relationship Id="rId11" Type="http://schemas.openxmlformats.org/officeDocument/2006/relationships/image" Target="../media/image9.png"/><Relationship Id="rId5" Type="http://schemas.openxmlformats.org/officeDocument/2006/relationships/image" Target="../media/image3.emf"/><Relationship Id="rId15" Type="http://schemas.openxmlformats.org/officeDocument/2006/relationships/diagramQuickStyle" Target="../diagrams/quickStyle1.xml"/><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G"/><Relationship Id="rId1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2B3C8D52-0B08-D659-6BCD-86ECF1AC3565}"/>
              </a:ext>
            </a:extLst>
          </p:cNvPr>
          <p:cNvSpPr txBox="1"/>
          <p:nvPr/>
        </p:nvSpPr>
        <p:spPr>
          <a:xfrm>
            <a:off x="23293888" y="4414757"/>
            <a:ext cx="9424242" cy="8776249"/>
          </a:xfrm>
          <a:prstGeom prst="rect">
            <a:avLst/>
          </a:prstGeom>
          <a:noFill/>
          <a:ln w="38100">
            <a:solidFill>
              <a:schemeClr val="tx2">
                <a:lumMod val="10000"/>
                <a:lumOff val="90000"/>
              </a:schemeClr>
            </a:solidFill>
          </a:ln>
        </p:spPr>
        <p:txBody>
          <a:bodyPr wrap="square" rtlCol="0">
            <a:spAutoFit/>
          </a:bodyPr>
          <a:lstStyle/>
          <a:p>
            <a:r>
              <a:rPr lang="en-US" sz="3780" b="1" dirty="0">
                <a:latin typeface="Charter Roman" panose="02040503050506020203" pitchFamily="18" charset="0"/>
              </a:rPr>
              <a:t>Conclusion</a:t>
            </a:r>
          </a:p>
          <a:p>
            <a:pPr marL="462915" indent="-462915">
              <a:buFont typeface="Arial" panose="020B0604020202020204" pitchFamily="34" charset="0"/>
              <a:buChar char="•"/>
            </a:pPr>
            <a:r>
              <a:rPr lang="en-US" sz="2970" b="1" dirty="0">
                <a:solidFill>
                  <a:srgbClr val="000000"/>
                </a:solidFill>
                <a:latin typeface="Charter Roman" panose="02040503050506020203" pitchFamily="18" charset="0"/>
              </a:rPr>
              <a:t>Several colonies are unable to recover algal symbionts, leading to eventual tissue death</a:t>
            </a:r>
          </a:p>
          <a:p>
            <a:pPr marL="462915" indent="-462915">
              <a:buFont typeface="Arial" panose="020B0604020202020204" pitchFamily="34" charset="0"/>
              <a:buChar char="•"/>
            </a:pPr>
            <a:r>
              <a:rPr lang="en-US" sz="2970" dirty="0">
                <a:solidFill>
                  <a:srgbClr val="000000"/>
                </a:solidFill>
                <a:latin typeface="Charter Roman" panose="02040503050506020203" pitchFamily="18" charset="0"/>
              </a:rPr>
              <a:t>Coral polyps can temporarily sustain themselves during bleaching events by feeding on dissolved organic matter </a:t>
            </a:r>
          </a:p>
          <a:p>
            <a:pPr marL="462915" indent="-462915">
              <a:buFont typeface="Arial" panose="020B0604020202020204" pitchFamily="34" charset="0"/>
              <a:buChar char="•"/>
            </a:pPr>
            <a:r>
              <a:rPr lang="en-US" sz="2970" dirty="0" err="1">
                <a:solidFill>
                  <a:srgbClr val="000000"/>
                </a:solidFill>
                <a:latin typeface="Charter Roman" panose="02040503050506020203" pitchFamily="18" charset="0"/>
              </a:rPr>
              <a:t>Colpophyllia</a:t>
            </a:r>
            <a:r>
              <a:rPr lang="en-US" sz="2970" dirty="0">
                <a:solidFill>
                  <a:srgbClr val="000000"/>
                </a:solidFill>
                <a:latin typeface="Charter Roman" panose="02040503050506020203" pitchFamily="18" charset="0"/>
              </a:rPr>
              <a:t> </a:t>
            </a:r>
            <a:r>
              <a:rPr lang="en-US" sz="2970" dirty="0" err="1">
                <a:solidFill>
                  <a:srgbClr val="000000"/>
                </a:solidFill>
                <a:latin typeface="Charter Roman" panose="02040503050506020203" pitchFamily="18" charset="0"/>
              </a:rPr>
              <a:t>natans</a:t>
            </a:r>
            <a:r>
              <a:rPr lang="en-US" sz="2970" dirty="0">
                <a:solidFill>
                  <a:srgbClr val="000000"/>
                </a:solidFill>
                <a:latin typeface="Charter Roman" panose="02040503050506020203" pitchFamily="18" charset="0"/>
              </a:rPr>
              <a:t> (CNAT) are extremely susceptible to bleaching and subsequent tissue death, suggesting that their symbionts are less resilient to</a:t>
            </a:r>
          </a:p>
          <a:p>
            <a:r>
              <a:rPr lang="en-US" sz="2970" dirty="0">
                <a:solidFill>
                  <a:srgbClr val="000000"/>
                </a:solidFill>
                <a:latin typeface="Charter Roman" panose="02040503050506020203" pitchFamily="18" charset="0"/>
              </a:rPr>
              <a:t> increased temperatures</a:t>
            </a: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a:p>
            <a:pPr marL="462915" indent="-462915">
              <a:buFont typeface="Arial" panose="020B0604020202020204" pitchFamily="34" charset="0"/>
              <a:buChar char="•"/>
            </a:pPr>
            <a:endParaRPr lang="en-US" sz="1620" dirty="0">
              <a:solidFill>
                <a:srgbClr val="000000"/>
              </a:solidFill>
              <a:latin typeface="Charter Roman" panose="02040503050506020203" pitchFamily="18" charset="0"/>
            </a:endParaRPr>
          </a:p>
        </p:txBody>
      </p:sp>
      <p:sp>
        <p:nvSpPr>
          <p:cNvPr id="12" name="Rectangle 11">
            <a:extLst>
              <a:ext uri="{FF2B5EF4-FFF2-40B4-BE49-F238E27FC236}">
                <a16:creationId xmlns:a16="http://schemas.microsoft.com/office/drawing/2014/main" id="{A8DD9C98-7B44-322B-6C9F-47B7FA804FA6}"/>
              </a:ext>
            </a:extLst>
          </p:cNvPr>
          <p:cNvSpPr/>
          <p:nvPr/>
        </p:nvSpPr>
        <p:spPr>
          <a:xfrm>
            <a:off x="0" y="-16991"/>
            <a:ext cx="32918400" cy="3994202"/>
          </a:xfrm>
          <a:prstGeom prst="rect">
            <a:avLst/>
          </a:prstGeom>
          <a:solidFill>
            <a:schemeClr val="tx2">
              <a:lumMod val="10000"/>
              <a:lumOff val="90000"/>
            </a:schemeClr>
          </a:solidFill>
          <a:ln>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997" dirty="0"/>
          </a:p>
        </p:txBody>
      </p:sp>
      <p:pic>
        <p:nvPicPr>
          <p:cNvPr id="15" name="Picture 14" descr="A black and white logo with a test tube with a liquid inside&#10;&#10;Description automatically generated">
            <a:extLst>
              <a:ext uri="{FF2B5EF4-FFF2-40B4-BE49-F238E27FC236}">
                <a16:creationId xmlns:a16="http://schemas.microsoft.com/office/drawing/2014/main" id="{ECA93ED6-F05F-A8E1-3704-258568344612}"/>
              </a:ext>
            </a:extLst>
          </p:cNvPr>
          <p:cNvPicPr>
            <a:picLocks noChangeAspect="1"/>
          </p:cNvPicPr>
          <p:nvPr/>
        </p:nvPicPr>
        <p:blipFill>
          <a:blip r:embed="rId3"/>
          <a:stretch>
            <a:fillRect/>
          </a:stretch>
        </p:blipFill>
        <p:spPr>
          <a:xfrm>
            <a:off x="326367" y="137577"/>
            <a:ext cx="3689988" cy="3685065"/>
          </a:xfrm>
          <a:prstGeom prst="rect">
            <a:avLst/>
          </a:prstGeom>
        </p:spPr>
      </p:pic>
      <p:pic>
        <p:nvPicPr>
          <p:cNvPr id="1026" name="Picture 2" descr="UMass Lowell Corporate Education - Credly">
            <a:extLst>
              <a:ext uri="{FF2B5EF4-FFF2-40B4-BE49-F238E27FC236}">
                <a16:creationId xmlns:a16="http://schemas.microsoft.com/office/drawing/2014/main" id="{614E2294-5DD4-A27A-E630-A898CE0955A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9205" t="10062" r="21192" b="11953"/>
          <a:stretch/>
        </p:blipFill>
        <p:spPr bwMode="auto">
          <a:xfrm>
            <a:off x="29926933" y="223875"/>
            <a:ext cx="2668600" cy="3491657"/>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5">
            <a:extLst>
              <a:ext uri="{FF2B5EF4-FFF2-40B4-BE49-F238E27FC236}">
                <a16:creationId xmlns:a16="http://schemas.microsoft.com/office/drawing/2014/main" id="{6C5411B6-E3C1-DF0E-04E3-41E272B0170F}"/>
              </a:ext>
            </a:extLst>
          </p:cNvPr>
          <p:cNvSpPr>
            <a:spLocks noChangeArrowheads="1"/>
          </p:cNvSpPr>
          <p:nvPr/>
        </p:nvSpPr>
        <p:spPr bwMode="auto">
          <a:xfrm>
            <a:off x="3085008" y="226341"/>
            <a:ext cx="26748384" cy="3628108"/>
          </a:xfrm>
          <a:prstGeom prst="rect">
            <a:avLst/>
          </a:prstGeom>
          <a:noFill/>
          <a:ln w="9525">
            <a:noFill/>
            <a:miter lim="800000"/>
            <a:headEnd/>
            <a:tailEnd/>
          </a:ln>
        </p:spPr>
        <p:txBody>
          <a:bodyPr wrap="square" lIns="246356" tIns="123158" rIns="246356" bIns="123158">
            <a:prstTxWarp prst="textNoShape">
              <a:avLst/>
            </a:prstTxWarp>
            <a:spAutoFit/>
          </a:bodyPr>
          <a:lstStyle/>
          <a:p>
            <a:pPr algn="ctr"/>
            <a:r>
              <a:rPr lang="en-US" sz="7200" dirty="0">
                <a:solidFill>
                  <a:srgbClr val="000000"/>
                </a:solidFill>
                <a:latin typeface="Charter Roman" panose="02040503050506020203" pitchFamily="18" charset="0"/>
              </a:rPr>
              <a:t>The Ecological Effects of a Marine Heatwave on Panamanian Coral Reefs </a:t>
            </a:r>
          </a:p>
          <a:p>
            <a:pPr algn="ctr"/>
            <a:r>
              <a:rPr lang="en-US" sz="3780" b="1" dirty="0">
                <a:latin typeface="Charter Roman" panose="02040503050506020203" pitchFamily="18" charset="0"/>
              </a:rPr>
              <a:t>Caroline </a:t>
            </a:r>
            <a:r>
              <a:rPr lang="en-US" sz="3780" b="1" dirty="0" err="1">
                <a:latin typeface="Charter Roman" panose="02040503050506020203" pitchFamily="18" charset="0"/>
              </a:rPr>
              <a:t>DeSouza</a:t>
            </a:r>
            <a:r>
              <a:rPr lang="en-US" sz="3780" dirty="0">
                <a:latin typeface="Charter Roman" panose="02040503050506020203" pitchFamily="18" charset="0"/>
              </a:rPr>
              <a:t>, Felicia Aronson, Leah Harper, Brooke Sienkiewicz &amp; Sarah </a:t>
            </a:r>
            <a:r>
              <a:rPr lang="en-US" sz="3780" dirty="0" err="1">
                <a:latin typeface="Charter Roman" panose="02040503050506020203" pitchFamily="18" charset="0"/>
              </a:rPr>
              <a:t>Gignoux-Wolfsohn</a:t>
            </a:r>
            <a:br>
              <a:rPr lang="en-US" sz="4320" dirty="0">
                <a:latin typeface="Charter Roman" panose="02040503050506020203" pitchFamily="18" charset="0"/>
              </a:rPr>
            </a:br>
            <a:r>
              <a:rPr lang="en-US" sz="3780" dirty="0">
                <a:latin typeface="Charter Roman" panose="02040503050506020203" pitchFamily="18" charset="0"/>
              </a:rPr>
              <a:t>Department of Biological Sciences, University of Massachusetts Lowell</a:t>
            </a:r>
          </a:p>
        </p:txBody>
      </p:sp>
      <p:sp>
        <p:nvSpPr>
          <p:cNvPr id="20" name="Rectangle 19">
            <a:extLst>
              <a:ext uri="{FF2B5EF4-FFF2-40B4-BE49-F238E27FC236}">
                <a16:creationId xmlns:a16="http://schemas.microsoft.com/office/drawing/2014/main" id="{E4F08E60-D88A-B80B-CE4A-DE47F6EE784B}"/>
              </a:ext>
            </a:extLst>
          </p:cNvPr>
          <p:cNvSpPr/>
          <p:nvPr/>
        </p:nvSpPr>
        <p:spPr>
          <a:xfrm>
            <a:off x="324585" y="17724786"/>
            <a:ext cx="7393764" cy="3840266"/>
          </a:xfrm>
          <a:prstGeom prst="rect">
            <a:avLst/>
          </a:prstGeom>
          <a:noFill/>
          <a:ln w="381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3780" b="1" dirty="0">
                <a:solidFill>
                  <a:schemeClr val="tx1"/>
                </a:solidFill>
                <a:latin typeface="Charter Roman" panose="02040503050506020203" pitchFamily="18" charset="0"/>
              </a:rPr>
              <a:t>Objectives</a:t>
            </a:r>
          </a:p>
          <a:p>
            <a:pPr marL="457200" indent="-457200">
              <a:buFont typeface="Arial" panose="020B0604020202020204" pitchFamily="34" charset="0"/>
              <a:buChar char="•"/>
            </a:pPr>
            <a:r>
              <a:rPr lang="en-US" sz="2970" b="1" dirty="0">
                <a:solidFill>
                  <a:schemeClr val="tx1"/>
                </a:solidFill>
                <a:latin typeface="Charter Roman" panose="02040503050506020203" pitchFamily="18" charset="0"/>
              </a:rPr>
              <a:t>To continually observe and document the health statuses of coral reefs in Panama through and following a marine heatwave</a:t>
            </a:r>
          </a:p>
          <a:p>
            <a:pPr marL="457200" indent="-457200">
              <a:buFont typeface="Arial" panose="020B0604020202020204" pitchFamily="34" charset="0"/>
              <a:buChar char="•"/>
            </a:pPr>
            <a:r>
              <a:rPr lang="en-US" sz="2970" dirty="0">
                <a:solidFill>
                  <a:schemeClr val="tx1"/>
                </a:solidFill>
                <a:latin typeface="Charter Roman" panose="02040503050506020203" pitchFamily="18" charset="0"/>
              </a:rPr>
              <a:t>To compare coral bleaching patterns across host species </a:t>
            </a:r>
          </a:p>
          <a:p>
            <a:endParaRPr lang="en-US" sz="2970" dirty="0">
              <a:solidFill>
                <a:schemeClr val="tx1"/>
              </a:solidFill>
              <a:latin typeface="Charter Roman" panose="02040503050506020203" pitchFamily="18" charset="0"/>
            </a:endParaRPr>
          </a:p>
        </p:txBody>
      </p:sp>
      <p:sp>
        <p:nvSpPr>
          <p:cNvPr id="21" name="Rectangle 20">
            <a:extLst>
              <a:ext uri="{FF2B5EF4-FFF2-40B4-BE49-F238E27FC236}">
                <a16:creationId xmlns:a16="http://schemas.microsoft.com/office/drawing/2014/main" id="{9DABB03F-EB22-67B6-CA29-553A80D74469}"/>
              </a:ext>
            </a:extLst>
          </p:cNvPr>
          <p:cNvSpPr/>
          <p:nvPr/>
        </p:nvSpPr>
        <p:spPr>
          <a:xfrm>
            <a:off x="289694" y="4420928"/>
            <a:ext cx="7393764" cy="12670170"/>
          </a:xfrm>
          <a:prstGeom prst="rect">
            <a:avLst/>
          </a:prstGeom>
          <a:noFill/>
          <a:ln w="381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3780" b="1" dirty="0">
                <a:solidFill>
                  <a:schemeClr val="tx1"/>
                </a:solidFill>
                <a:latin typeface="CHARTER ROMAN" panose="02040503050506020203" pitchFamily="18" charset="0"/>
              </a:rPr>
              <a:t>Introduction</a:t>
            </a:r>
          </a:p>
          <a:p>
            <a:r>
              <a:rPr lang="en-US" sz="2970" dirty="0">
                <a:solidFill>
                  <a:srgbClr val="141413"/>
                </a:solidFill>
                <a:latin typeface="Charter Roman" panose="02040503050506020203" pitchFamily="18" charset="0"/>
              </a:rPr>
              <a:t>Heatwaves alter the state of balance in marine ecosystems, straining organism interactions. Corals are particularly vulnerable to changes in the marine environment as they are holobionts, relying on support from their microbiome; which includes photosynthetic algae as a source of autotrophic energy. </a:t>
            </a:r>
          </a:p>
          <a:p>
            <a:endParaRPr lang="en-US" sz="2970" dirty="0">
              <a:solidFill>
                <a:srgbClr val="141413"/>
              </a:solidFill>
              <a:latin typeface="Charter Roman" panose="02040503050506020203" pitchFamily="18" charset="0"/>
            </a:endParaRPr>
          </a:p>
          <a:p>
            <a:r>
              <a:rPr lang="en-US" sz="2970" dirty="0">
                <a:solidFill>
                  <a:srgbClr val="141413"/>
                </a:solidFill>
                <a:latin typeface="Charter Roman" panose="02040503050506020203" pitchFamily="18" charset="0"/>
              </a:rPr>
              <a:t>Unprecedented elevated temperatures were recorded in Caribbean Sea during the Fall of 2023. This heatwave induced a massive bleaching event in the region, causing corals to expel their algal symbionts. </a:t>
            </a:r>
          </a:p>
          <a:p>
            <a:endParaRPr lang="en-US" sz="2970" dirty="0">
              <a:solidFill>
                <a:srgbClr val="141413"/>
              </a:solidFill>
              <a:latin typeface="Charter Roman" panose="02040503050506020203" pitchFamily="18" charset="0"/>
            </a:endParaRPr>
          </a:p>
          <a:p>
            <a:endParaRPr lang="en-US" sz="2970" dirty="0">
              <a:solidFill>
                <a:srgbClr val="141413"/>
              </a:solidFill>
              <a:latin typeface="Charter Roman" panose="02040503050506020203" pitchFamily="18" charset="0"/>
            </a:endParaRPr>
          </a:p>
          <a:p>
            <a:endParaRPr lang="en-US" sz="2970" dirty="0">
              <a:solidFill>
                <a:srgbClr val="141413"/>
              </a:solidFill>
              <a:latin typeface="Charter Roman" panose="02040503050506020203" pitchFamily="18" charset="0"/>
            </a:endParaRPr>
          </a:p>
          <a:p>
            <a:endParaRPr lang="en-US" sz="2970" dirty="0">
              <a:solidFill>
                <a:srgbClr val="141413"/>
              </a:solidFill>
              <a:latin typeface="Charter Roman" panose="02040503050506020203" pitchFamily="18" charset="0"/>
            </a:endParaRPr>
          </a:p>
          <a:p>
            <a:endParaRPr lang="en-US" sz="2970" dirty="0">
              <a:solidFill>
                <a:srgbClr val="141413"/>
              </a:solidFill>
              <a:latin typeface="Charter Roman" panose="02040503050506020203" pitchFamily="18" charset="0"/>
            </a:endParaRPr>
          </a:p>
          <a:p>
            <a:endParaRPr lang="en-US" sz="2970" dirty="0">
              <a:solidFill>
                <a:srgbClr val="141413"/>
              </a:solidFill>
              <a:latin typeface="Charter Roman" panose="02040503050506020203" pitchFamily="18" charset="0"/>
            </a:endParaRPr>
          </a:p>
          <a:p>
            <a:endParaRPr lang="en-US" sz="2970" dirty="0">
              <a:solidFill>
                <a:srgbClr val="141413"/>
              </a:solidFill>
              <a:latin typeface="Charter Roman" panose="02040503050506020203" pitchFamily="18" charset="0"/>
            </a:endParaRPr>
          </a:p>
          <a:p>
            <a:endParaRPr lang="en-US" sz="2970" dirty="0">
              <a:solidFill>
                <a:srgbClr val="141413"/>
              </a:solidFill>
              <a:latin typeface="Charter Roman" panose="02040503050506020203" pitchFamily="18" charset="0"/>
            </a:endParaRPr>
          </a:p>
          <a:p>
            <a:endParaRPr lang="en-US" sz="2970" dirty="0">
              <a:solidFill>
                <a:srgbClr val="141413"/>
              </a:solidFill>
              <a:latin typeface="Charter Roman" panose="02040503050506020203" pitchFamily="18" charset="0"/>
            </a:endParaRPr>
          </a:p>
          <a:p>
            <a:endParaRPr lang="en-US" sz="2970" dirty="0">
              <a:solidFill>
                <a:srgbClr val="141413"/>
              </a:solidFill>
              <a:latin typeface="Charter Roman" panose="02040503050506020203" pitchFamily="18" charset="0"/>
            </a:endParaRPr>
          </a:p>
          <a:p>
            <a:endParaRPr lang="en-US" sz="2970" dirty="0">
              <a:solidFill>
                <a:srgbClr val="141413"/>
              </a:solidFill>
              <a:latin typeface="Charter Roman" panose="02040503050506020203" pitchFamily="18" charset="0"/>
            </a:endParaRPr>
          </a:p>
          <a:p>
            <a:endParaRPr lang="en-US" sz="2970" dirty="0">
              <a:solidFill>
                <a:srgbClr val="000000"/>
              </a:solidFill>
              <a:latin typeface="Charter Roman" panose="02040503050506020203" pitchFamily="18" charset="0"/>
            </a:endParaRPr>
          </a:p>
        </p:txBody>
      </p:sp>
      <p:pic>
        <p:nvPicPr>
          <p:cNvPr id="11" name="Picture 10">
            <a:extLst>
              <a:ext uri="{FF2B5EF4-FFF2-40B4-BE49-F238E27FC236}">
                <a16:creationId xmlns:a16="http://schemas.microsoft.com/office/drawing/2014/main" id="{DFA91BEB-4496-2803-077C-602AA31FB7A1}"/>
              </a:ext>
            </a:extLst>
          </p:cNvPr>
          <p:cNvPicPr>
            <a:picLocks noChangeAspect="1"/>
          </p:cNvPicPr>
          <p:nvPr/>
        </p:nvPicPr>
        <p:blipFill>
          <a:blip r:embed="rId5"/>
          <a:srcRect t="1667" b="1589"/>
          <a:stretch/>
        </p:blipFill>
        <p:spPr>
          <a:xfrm>
            <a:off x="9253149" y="12397605"/>
            <a:ext cx="12505933" cy="8989372"/>
          </a:xfrm>
          <a:prstGeom prst="rect">
            <a:avLst/>
          </a:prstGeom>
        </p:spPr>
      </p:pic>
      <p:sp>
        <p:nvSpPr>
          <p:cNvPr id="14" name="Rectangle 13">
            <a:extLst>
              <a:ext uri="{FF2B5EF4-FFF2-40B4-BE49-F238E27FC236}">
                <a16:creationId xmlns:a16="http://schemas.microsoft.com/office/drawing/2014/main" id="{25538403-88C1-A314-676E-05D40CB298D4}"/>
              </a:ext>
            </a:extLst>
          </p:cNvPr>
          <p:cNvSpPr/>
          <p:nvPr/>
        </p:nvSpPr>
        <p:spPr>
          <a:xfrm>
            <a:off x="7914492" y="9018834"/>
            <a:ext cx="15183253" cy="12546218"/>
          </a:xfrm>
          <a:prstGeom prst="rect">
            <a:avLst/>
          </a:prstGeom>
          <a:noFill/>
          <a:ln w="381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997"/>
          </a:p>
        </p:txBody>
      </p:sp>
      <p:sp>
        <p:nvSpPr>
          <p:cNvPr id="18" name="TextBox 17">
            <a:extLst>
              <a:ext uri="{FF2B5EF4-FFF2-40B4-BE49-F238E27FC236}">
                <a16:creationId xmlns:a16="http://schemas.microsoft.com/office/drawing/2014/main" id="{5091BFF4-1DCC-E043-7DCA-D36147AF1A31}"/>
              </a:ext>
            </a:extLst>
          </p:cNvPr>
          <p:cNvSpPr txBox="1"/>
          <p:nvPr/>
        </p:nvSpPr>
        <p:spPr>
          <a:xfrm>
            <a:off x="8092413" y="9042342"/>
            <a:ext cx="1747979" cy="674031"/>
          </a:xfrm>
          <a:prstGeom prst="rect">
            <a:avLst/>
          </a:prstGeom>
          <a:noFill/>
        </p:spPr>
        <p:txBody>
          <a:bodyPr wrap="none" rtlCol="0">
            <a:spAutoFit/>
          </a:bodyPr>
          <a:lstStyle/>
          <a:p>
            <a:r>
              <a:rPr lang="en-US" sz="3780" b="1" dirty="0">
                <a:latin typeface="Charter Roman" panose="02040503050506020203" pitchFamily="18" charset="0"/>
              </a:rPr>
              <a:t>Results</a:t>
            </a:r>
          </a:p>
        </p:txBody>
      </p:sp>
      <p:sp>
        <p:nvSpPr>
          <p:cNvPr id="22" name="TextBox 21">
            <a:extLst>
              <a:ext uri="{FF2B5EF4-FFF2-40B4-BE49-F238E27FC236}">
                <a16:creationId xmlns:a16="http://schemas.microsoft.com/office/drawing/2014/main" id="{22E7E74C-FAE7-3BB2-33A6-45A90C5DB79E}"/>
              </a:ext>
            </a:extLst>
          </p:cNvPr>
          <p:cNvSpPr txBox="1"/>
          <p:nvPr/>
        </p:nvSpPr>
        <p:spPr>
          <a:xfrm>
            <a:off x="8481888" y="9652796"/>
            <a:ext cx="6819163" cy="2377574"/>
          </a:xfrm>
          <a:prstGeom prst="rect">
            <a:avLst/>
          </a:prstGeom>
          <a:noFill/>
        </p:spPr>
        <p:txBody>
          <a:bodyPr wrap="square" rtlCol="0">
            <a:spAutoFit/>
          </a:bodyPr>
          <a:lstStyle/>
          <a:p>
            <a:r>
              <a:rPr lang="en-US" sz="2970" b="1" dirty="0">
                <a:latin typeface="CHARTER ROMAN" panose="02040503050506020203" pitchFamily="18" charset="0"/>
              </a:rPr>
              <a:t>During Marine Heatwave</a:t>
            </a:r>
          </a:p>
          <a:p>
            <a:pPr marL="462915" indent="-462915">
              <a:buFont typeface="Arial" panose="020B0604020202020204" pitchFamily="34" charset="0"/>
              <a:buChar char="•"/>
            </a:pPr>
            <a:r>
              <a:rPr lang="en-US" sz="2970" dirty="0">
                <a:latin typeface="Charter Roman" panose="02040503050506020203" pitchFamily="18" charset="0"/>
              </a:rPr>
              <a:t>All PSTR colonies observed to have some bleaching</a:t>
            </a:r>
          </a:p>
          <a:p>
            <a:pPr marL="462915" indent="-462915">
              <a:buFont typeface="Arial" panose="020B0604020202020204" pitchFamily="34" charset="0"/>
              <a:buChar char="•"/>
            </a:pPr>
            <a:r>
              <a:rPr lang="en-US" sz="2970" dirty="0">
                <a:latin typeface="Charter Roman" panose="02040503050506020203" pitchFamily="18" charset="0"/>
              </a:rPr>
              <a:t>Other species were more successful in resisting active bleaching</a:t>
            </a:r>
          </a:p>
        </p:txBody>
      </p:sp>
      <p:sp>
        <p:nvSpPr>
          <p:cNvPr id="24" name="TextBox 23">
            <a:extLst>
              <a:ext uri="{FF2B5EF4-FFF2-40B4-BE49-F238E27FC236}">
                <a16:creationId xmlns:a16="http://schemas.microsoft.com/office/drawing/2014/main" id="{92C97AAE-FDC7-9AB6-D3E8-4023791E0695}"/>
              </a:ext>
            </a:extLst>
          </p:cNvPr>
          <p:cNvSpPr txBox="1"/>
          <p:nvPr/>
        </p:nvSpPr>
        <p:spPr>
          <a:xfrm>
            <a:off x="16081089" y="9651358"/>
            <a:ext cx="6819163" cy="2834622"/>
          </a:xfrm>
          <a:prstGeom prst="rect">
            <a:avLst/>
          </a:prstGeom>
          <a:noFill/>
        </p:spPr>
        <p:txBody>
          <a:bodyPr wrap="square" rtlCol="0">
            <a:spAutoFit/>
          </a:bodyPr>
          <a:lstStyle/>
          <a:p>
            <a:r>
              <a:rPr lang="en-US" sz="2970" b="1" dirty="0">
                <a:latin typeface="Charter Roman" panose="02040503050506020203" pitchFamily="18" charset="0"/>
              </a:rPr>
              <a:t>Post-Marine Heatwave</a:t>
            </a:r>
          </a:p>
          <a:p>
            <a:pPr marL="462915" indent="-462915">
              <a:buFont typeface="Arial" panose="020B0604020202020204" pitchFamily="34" charset="0"/>
              <a:buChar char="•"/>
            </a:pPr>
            <a:r>
              <a:rPr lang="en-US" sz="2970" dirty="0">
                <a:latin typeface="Charter Roman" panose="02040503050506020203" pitchFamily="18" charset="0"/>
              </a:rPr>
              <a:t>Majority of CNAT and PSTR colonies experienced tissue death</a:t>
            </a:r>
          </a:p>
          <a:p>
            <a:pPr marL="462915" indent="-462915">
              <a:buFont typeface="Arial" panose="020B0604020202020204" pitchFamily="34" charset="0"/>
              <a:buChar char="•"/>
            </a:pPr>
            <a:r>
              <a:rPr lang="en-US" sz="2970" dirty="0">
                <a:latin typeface="Charter Roman" panose="02040503050506020203" pitchFamily="18" charset="0"/>
              </a:rPr>
              <a:t>SSID, MCAV, &amp; ORBI spp. were able to recover algal symbionts</a:t>
            </a:r>
          </a:p>
          <a:p>
            <a:endParaRPr lang="en-US" sz="2970" dirty="0">
              <a:latin typeface="Charter Roman" panose="02040503050506020203" pitchFamily="18" charset="0"/>
            </a:endParaRPr>
          </a:p>
        </p:txBody>
      </p:sp>
      <p:pic>
        <p:nvPicPr>
          <p:cNvPr id="26" name="Picture 25" descr="A close-up of a sea creature&#10;&#10;Description automatically generated">
            <a:extLst>
              <a:ext uri="{FF2B5EF4-FFF2-40B4-BE49-F238E27FC236}">
                <a16:creationId xmlns:a16="http://schemas.microsoft.com/office/drawing/2014/main" id="{43054601-1DD5-7497-794F-34C9B2709B51}"/>
              </a:ext>
            </a:extLst>
          </p:cNvPr>
          <p:cNvPicPr>
            <a:picLocks noChangeAspect="1"/>
          </p:cNvPicPr>
          <p:nvPr/>
        </p:nvPicPr>
        <p:blipFill>
          <a:blip r:embed="rId6"/>
          <a:srcRect l="25961" t="-75" b="6897"/>
          <a:stretch/>
        </p:blipFill>
        <p:spPr>
          <a:xfrm>
            <a:off x="25684316" y="9577722"/>
            <a:ext cx="2401090" cy="2263830"/>
          </a:xfrm>
          <a:prstGeom prst="rect">
            <a:avLst/>
          </a:prstGeom>
        </p:spPr>
      </p:pic>
      <p:pic>
        <p:nvPicPr>
          <p:cNvPr id="28" name="Picture 27" descr="A close-up of a coral&#10;&#10;Description automatically generated">
            <a:extLst>
              <a:ext uri="{FF2B5EF4-FFF2-40B4-BE49-F238E27FC236}">
                <a16:creationId xmlns:a16="http://schemas.microsoft.com/office/drawing/2014/main" id="{804346E5-4DD7-AC9D-522D-3B03616F2B23}"/>
              </a:ext>
            </a:extLst>
          </p:cNvPr>
          <p:cNvPicPr>
            <a:picLocks noChangeAspect="1"/>
          </p:cNvPicPr>
          <p:nvPr/>
        </p:nvPicPr>
        <p:blipFill>
          <a:blip r:embed="rId7"/>
          <a:srcRect l="31699" t="10803" r="14826" b="12879"/>
          <a:stretch/>
        </p:blipFill>
        <p:spPr>
          <a:xfrm rot="5400000">
            <a:off x="23441523" y="9497730"/>
            <a:ext cx="2263830" cy="2423814"/>
          </a:xfrm>
          <a:prstGeom prst="rect">
            <a:avLst/>
          </a:prstGeom>
        </p:spPr>
      </p:pic>
      <p:pic>
        <p:nvPicPr>
          <p:cNvPr id="30" name="Picture 29" descr="A coral in the water&#10;&#10;Description automatically generated">
            <a:extLst>
              <a:ext uri="{FF2B5EF4-FFF2-40B4-BE49-F238E27FC236}">
                <a16:creationId xmlns:a16="http://schemas.microsoft.com/office/drawing/2014/main" id="{4F3C79E6-5927-46A3-2FE5-0415253CBCFE}"/>
              </a:ext>
            </a:extLst>
          </p:cNvPr>
          <p:cNvPicPr>
            <a:picLocks noChangeAspect="1"/>
          </p:cNvPicPr>
          <p:nvPr/>
        </p:nvPicPr>
        <p:blipFill>
          <a:blip r:embed="rId8"/>
          <a:srcRect l="23661" r="4849" b="8948"/>
          <a:stretch/>
        </p:blipFill>
        <p:spPr>
          <a:xfrm rot="5400000">
            <a:off x="30356509" y="9635723"/>
            <a:ext cx="2287335" cy="2183971"/>
          </a:xfrm>
          <a:prstGeom prst="rect">
            <a:avLst/>
          </a:prstGeom>
        </p:spPr>
      </p:pic>
      <p:pic>
        <p:nvPicPr>
          <p:cNvPr id="32" name="Picture 31" descr="A coral reef with fish&#10;&#10;Description automatically generated with medium confidence">
            <a:extLst>
              <a:ext uri="{FF2B5EF4-FFF2-40B4-BE49-F238E27FC236}">
                <a16:creationId xmlns:a16="http://schemas.microsoft.com/office/drawing/2014/main" id="{75426F03-7D82-5E6B-2621-A1B9A6D7FFF6}"/>
              </a:ext>
            </a:extLst>
          </p:cNvPr>
          <p:cNvPicPr>
            <a:picLocks noChangeAspect="1"/>
          </p:cNvPicPr>
          <p:nvPr/>
        </p:nvPicPr>
        <p:blipFill>
          <a:blip r:embed="rId9"/>
          <a:srcRect l="19682" t="30483" r="30919" b="5464"/>
          <a:stretch/>
        </p:blipFill>
        <p:spPr>
          <a:xfrm rot="5400000">
            <a:off x="28193653" y="9627014"/>
            <a:ext cx="2245104" cy="2183972"/>
          </a:xfrm>
          <a:prstGeom prst="rect">
            <a:avLst/>
          </a:prstGeom>
        </p:spPr>
      </p:pic>
      <p:sp>
        <p:nvSpPr>
          <p:cNvPr id="33" name="TextBox 32">
            <a:extLst>
              <a:ext uri="{FF2B5EF4-FFF2-40B4-BE49-F238E27FC236}">
                <a16:creationId xmlns:a16="http://schemas.microsoft.com/office/drawing/2014/main" id="{FD7AF118-A31C-DF37-8A44-91276275652A}"/>
              </a:ext>
            </a:extLst>
          </p:cNvPr>
          <p:cNvSpPr txBox="1"/>
          <p:nvPr/>
        </p:nvSpPr>
        <p:spPr>
          <a:xfrm>
            <a:off x="28431490" y="11891896"/>
            <a:ext cx="4367944" cy="549381"/>
          </a:xfrm>
          <a:prstGeom prst="rect">
            <a:avLst/>
          </a:prstGeom>
          <a:noFill/>
        </p:spPr>
        <p:txBody>
          <a:bodyPr wrap="square" rtlCol="0">
            <a:spAutoFit/>
          </a:bodyPr>
          <a:lstStyle/>
          <a:p>
            <a:r>
              <a:rPr lang="en-US" sz="2970" dirty="0">
                <a:latin typeface="Charter Roman" panose="02040503050506020203" pitchFamily="18" charset="0"/>
              </a:rPr>
              <a:t>Sep_2022      Jul_2024</a:t>
            </a:r>
          </a:p>
        </p:txBody>
      </p:sp>
      <p:sp>
        <p:nvSpPr>
          <p:cNvPr id="34" name="TextBox 33">
            <a:extLst>
              <a:ext uri="{FF2B5EF4-FFF2-40B4-BE49-F238E27FC236}">
                <a16:creationId xmlns:a16="http://schemas.microsoft.com/office/drawing/2014/main" id="{B81EE45A-6379-5BCF-86FE-9AC6D2CCDAB0}"/>
              </a:ext>
            </a:extLst>
          </p:cNvPr>
          <p:cNvSpPr txBox="1"/>
          <p:nvPr/>
        </p:nvSpPr>
        <p:spPr>
          <a:xfrm>
            <a:off x="23766591" y="11848224"/>
            <a:ext cx="3877985" cy="549381"/>
          </a:xfrm>
          <a:prstGeom prst="rect">
            <a:avLst/>
          </a:prstGeom>
          <a:noFill/>
        </p:spPr>
        <p:txBody>
          <a:bodyPr wrap="none" rtlCol="0">
            <a:spAutoFit/>
          </a:bodyPr>
          <a:lstStyle/>
          <a:p>
            <a:r>
              <a:rPr lang="en-US" sz="2970" dirty="0">
                <a:latin typeface="Charter Roman" panose="02040503050506020203" pitchFamily="18" charset="0"/>
              </a:rPr>
              <a:t>Sep_2022	   Jul_2024</a:t>
            </a:r>
          </a:p>
        </p:txBody>
      </p:sp>
      <p:sp>
        <p:nvSpPr>
          <p:cNvPr id="36" name="Rectangle 35">
            <a:extLst>
              <a:ext uri="{FF2B5EF4-FFF2-40B4-BE49-F238E27FC236}">
                <a16:creationId xmlns:a16="http://schemas.microsoft.com/office/drawing/2014/main" id="{CB0EC6D5-907C-7397-A364-71579FE5BB55}"/>
              </a:ext>
            </a:extLst>
          </p:cNvPr>
          <p:cNvSpPr/>
          <p:nvPr/>
        </p:nvSpPr>
        <p:spPr>
          <a:xfrm>
            <a:off x="23293888" y="13605464"/>
            <a:ext cx="9424242" cy="5912864"/>
          </a:xfrm>
          <a:prstGeom prst="rect">
            <a:avLst/>
          </a:prstGeom>
          <a:noFill/>
          <a:ln w="381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997"/>
          </a:p>
        </p:txBody>
      </p:sp>
      <p:sp>
        <p:nvSpPr>
          <p:cNvPr id="37" name="TextBox 36">
            <a:extLst>
              <a:ext uri="{FF2B5EF4-FFF2-40B4-BE49-F238E27FC236}">
                <a16:creationId xmlns:a16="http://schemas.microsoft.com/office/drawing/2014/main" id="{57FF1160-F46D-8613-867E-706E83D3D45A}"/>
              </a:ext>
            </a:extLst>
          </p:cNvPr>
          <p:cNvSpPr txBox="1"/>
          <p:nvPr/>
        </p:nvSpPr>
        <p:spPr>
          <a:xfrm>
            <a:off x="23459174" y="13726901"/>
            <a:ext cx="9169532" cy="7398500"/>
          </a:xfrm>
          <a:prstGeom prst="rect">
            <a:avLst/>
          </a:prstGeom>
          <a:noFill/>
        </p:spPr>
        <p:txBody>
          <a:bodyPr wrap="square" rtlCol="0">
            <a:spAutoFit/>
          </a:bodyPr>
          <a:lstStyle/>
          <a:p>
            <a:r>
              <a:rPr lang="en-US" sz="3780" b="1" dirty="0">
                <a:latin typeface="Charter Roman" panose="02040503050506020203" pitchFamily="18" charset="0"/>
              </a:rPr>
              <a:t>Future Directions</a:t>
            </a:r>
          </a:p>
          <a:p>
            <a:pPr marL="771525" indent="-771525">
              <a:buFont typeface="Arial" panose="020B0604020202020204" pitchFamily="34" charset="0"/>
              <a:buChar char="•"/>
            </a:pPr>
            <a:r>
              <a:rPr lang="en-US" sz="2970" dirty="0">
                <a:latin typeface="Charter Roman" panose="02040503050506020203" pitchFamily="18" charset="0"/>
              </a:rPr>
              <a:t>ITS2 DNA metabarcoding to quantify symbionts across coral host species </a:t>
            </a:r>
          </a:p>
          <a:p>
            <a:pPr marL="1097280" lvl="1" indent="-758668">
              <a:buFont typeface="Arial" panose="020B0604020202020204" pitchFamily="34" charset="0"/>
              <a:buChar char="•"/>
            </a:pPr>
            <a:r>
              <a:rPr lang="en-US" sz="2970" dirty="0">
                <a:latin typeface="Charter Roman" panose="02040503050506020203" pitchFamily="18" charset="0"/>
              </a:rPr>
              <a:t>Utilizing Belizean coral samples from 2019-2024</a:t>
            </a:r>
          </a:p>
          <a:p>
            <a:pPr marL="1097280" lvl="1" indent="-758668">
              <a:buFont typeface="Arial" panose="020B0604020202020204" pitchFamily="34" charset="0"/>
              <a:buChar char="•"/>
            </a:pPr>
            <a:r>
              <a:rPr lang="en-US" sz="2970" dirty="0">
                <a:latin typeface="Charter Roman" panose="02040503050506020203" pitchFamily="18" charset="0"/>
              </a:rPr>
              <a:t>Explore bleaching recovery and changes in recruited algae</a:t>
            </a:r>
          </a:p>
          <a:p>
            <a:pPr marL="771525" indent="-771525">
              <a:buFont typeface="Arial" panose="020B0604020202020204" pitchFamily="34" charset="0"/>
              <a:buChar char="•"/>
            </a:pPr>
            <a:r>
              <a:rPr lang="en-US" sz="2970" dirty="0">
                <a:latin typeface="Charter Roman" panose="02040503050506020203" pitchFamily="18" charset="0"/>
              </a:rPr>
              <a:t>Continued observation of Panamanian corals and an in-situ experiment </a:t>
            </a:r>
          </a:p>
          <a:p>
            <a:pPr marL="1080135" lvl="1" indent="-758668">
              <a:buFont typeface="Arial" panose="020B0604020202020204" pitchFamily="34" charset="0"/>
              <a:buChar char="•"/>
            </a:pPr>
            <a:r>
              <a:rPr lang="en-US" sz="2970" dirty="0">
                <a:latin typeface="Charter Roman" panose="02040503050506020203" pitchFamily="18" charset="0"/>
              </a:rPr>
              <a:t>Light exposure manipulation on out planted corals</a:t>
            </a:r>
          </a:p>
          <a:p>
            <a:endParaRPr lang="en-US" sz="13997" dirty="0"/>
          </a:p>
        </p:txBody>
      </p:sp>
      <p:pic>
        <p:nvPicPr>
          <p:cNvPr id="1028" name="Picture 4" descr="Field Stations – OBFS">
            <a:extLst>
              <a:ext uri="{FF2B5EF4-FFF2-40B4-BE49-F238E27FC236}">
                <a16:creationId xmlns:a16="http://schemas.microsoft.com/office/drawing/2014/main" id="{06D4CF45-6431-7BFC-4A8A-4FB0502C8F96}"/>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403350" y="4890989"/>
            <a:ext cx="3388525" cy="2412796"/>
          </a:xfrm>
          <a:prstGeom prst="rect">
            <a:avLst/>
          </a:prstGeom>
          <a:noFill/>
          <a:extLst>
            <a:ext uri="{909E8E84-426E-40DD-AFC4-6F175D3DCCD1}">
              <a14:hiddenFill xmlns:a14="http://schemas.microsoft.com/office/drawing/2010/main">
                <a:solidFill>
                  <a:srgbClr val="FFFFFF"/>
                </a:solidFill>
              </a14:hiddenFill>
            </a:ext>
          </a:extLst>
        </p:spPr>
      </p:pic>
      <p:sp>
        <p:nvSpPr>
          <p:cNvPr id="40" name="Rectangle 39">
            <a:extLst>
              <a:ext uri="{FF2B5EF4-FFF2-40B4-BE49-F238E27FC236}">
                <a16:creationId xmlns:a16="http://schemas.microsoft.com/office/drawing/2014/main" id="{6F2C3432-60A8-9E22-FF0C-566DB7E739B4}"/>
              </a:ext>
            </a:extLst>
          </p:cNvPr>
          <p:cNvSpPr/>
          <p:nvPr/>
        </p:nvSpPr>
        <p:spPr>
          <a:xfrm>
            <a:off x="7914492" y="4420928"/>
            <a:ext cx="15183253" cy="4248278"/>
          </a:xfrm>
          <a:prstGeom prst="rect">
            <a:avLst/>
          </a:prstGeom>
          <a:noFill/>
          <a:ln w="381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997"/>
          </a:p>
        </p:txBody>
      </p:sp>
      <p:sp>
        <p:nvSpPr>
          <p:cNvPr id="43" name="TextBox 42">
            <a:extLst>
              <a:ext uri="{FF2B5EF4-FFF2-40B4-BE49-F238E27FC236}">
                <a16:creationId xmlns:a16="http://schemas.microsoft.com/office/drawing/2014/main" id="{F8DF310D-18AA-13BA-D931-E5825D9D93AA}"/>
              </a:ext>
            </a:extLst>
          </p:cNvPr>
          <p:cNvSpPr txBox="1"/>
          <p:nvPr/>
        </p:nvSpPr>
        <p:spPr>
          <a:xfrm>
            <a:off x="8010231" y="4508374"/>
            <a:ext cx="4523739" cy="2828018"/>
          </a:xfrm>
          <a:prstGeom prst="rect">
            <a:avLst/>
          </a:prstGeom>
          <a:noFill/>
        </p:spPr>
        <p:txBody>
          <a:bodyPr wrap="square" rtlCol="0">
            <a:spAutoFit/>
          </a:bodyPr>
          <a:lstStyle/>
          <a:p>
            <a:r>
              <a:rPr lang="en-US" sz="3780" b="1" dirty="0">
                <a:latin typeface="Charter Roman" panose="02040503050506020203" pitchFamily="18" charset="0"/>
              </a:rPr>
              <a:t>Methodology</a:t>
            </a:r>
          </a:p>
          <a:p>
            <a:endParaRPr lang="en-US" sz="13997" dirty="0"/>
          </a:p>
        </p:txBody>
      </p:sp>
      <p:pic>
        <p:nvPicPr>
          <p:cNvPr id="2" name="Picture 2">
            <a:extLst>
              <a:ext uri="{FF2B5EF4-FFF2-40B4-BE49-F238E27FC236}">
                <a16:creationId xmlns:a16="http://schemas.microsoft.com/office/drawing/2014/main" id="{160E8C30-6F65-5474-1A21-523CB76BABF0}"/>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9615296" y="5106140"/>
            <a:ext cx="2227849" cy="172664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person holding a device to check the underwater&#10;&#10;Description automatically generated with medium confidence">
            <a:extLst>
              <a:ext uri="{FF2B5EF4-FFF2-40B4-BE49-F238E27FC236}">
                <a16:creationId xmlns:a16="http://schemas.microsoft.com/office/drawing/2014/main" id="{9902ABAD-36EC-896E-D2B2-B4BA33398138}"/>
              </a:ext>
            </a:extLst>
          </p:cNvPr>
          <p:cNvPicPr>
            <a:picLocks noChangeAspect="1"/>
          </p:cNvPicPr>
          <p:nvPr/>
        </p:nvPicPr>
        <p:blipFill>
          <a:blip r:embed="rId12"/>
          <a:stretch>
            <a:fillRect/>
          </a:stretch>
        </p:blipFill>
        <p:spPr>
          <a:xfrm>
            <a:off x="14183811" y="5173671"/>
            <a:ext cx="2347511" cy="1758712"/>
          </a:xfrm>
          <a:prstGeom prst="rect">
            <a:avLst/>
          </a:prstGeom>
        </p:spPr>
      </p:pic>
      <p:graphicFrame>
        <p:nvGraphicFramePr>
          <p:cNvPr id="7" name="Diagram 6">
            <a:extLst>
              <a:ext uri="{FF2B5EF4-FFF2-40B4-BE49-F238E27FC236}">
                <a16:creationId xmlns:a16="http://schemas.microsoft.com/office/drawing/2014/main" id="{2ECB6182-6642-7CF9-C5FC-3CBD50D4E90F}"/>
              </a:ext>
            </a:extLst>
          </p:cNvPr>
          <p:cNvGraphicFramePr/>
          <p:nvPr>
            <p:extLst>
              <p:ext uri="{D42A27DB-BD31-4B8C-83A1-F6EECF244321}">
                <p14:modId xmlns:p14="http://schemas.microsoft.com/office/powerpoint/2010/main" val="335045728"/>
              </p:ext>
            </p:extLst>
          </p:nvPr>
        </p:nvGraphicFramePr>
        <p:xfrm>
          <a:off x="8322361" y="7084049"/>
          <a:ext cx="14367510" cy="1333892"/>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
        <p:nvSpPr>
          <p:cNvPr id="3" name="TextBox 2">
            <a:extLst>
              <a:ext uri="{FF2B5EF4-FFF2-40B4-BE49-F238E27FC236}">
                <a16:creationId xmlns:a16="http://schemas.microsoft.com/office/drawing/2014/main" id="{1D024E30-45A1-A0F7-8828-40AF4C6059D3}"/>
              </a:ext>
            </a:extLst>
          </p:cNvPr>
          <p:cNvSpPr txBox="1"/>
          <p:nvPr/>
        </p:nvSpPr>
        <p:spPr>
          <a:xfrm>
            <a:off x="4670739" y="16836912"/>
            <a:ext cx="4102699" cy="341632"/>
          </a:xfrm>
          <a:prstGeom prst="rect">
            <a:avLst/>
          </a:prstGeom>
          <a:noFill/>
        </p:spPr>
        <p:txBody>
          <a:bodyPr wrap="square" rtlCol="0">
            <a:spAutoFit/>
          </a:bodyPr>
          <a:lstStyle/>
          <a:p>
            <a:r>
              <a:rPr lang="en-US" sz="1620" dirty="0">
                <a:latin typeface="Charter Roman" panose="02040503050506020203" pitchFamily="18" charset="0"/>
              </a:rPr>
              <a:t>Drawn by Christian Flaherty</a:t>
            </a:r>
          </a:p>
        </p:txBody>
      </p:sp>
      <p:sp>
        <p:nvSpPr>
          <p:cNvPr id="4" name="Rectangle 3">
            <a:extLst>
              <a:ext uri="{FF2B5EF4-FFF2-40B4-BE49-F238E27FC236}">
                <a16:creationId xmlns:a16="http://schemas.microsoft.com/office/drawing/2014/main" id="{E1B67F0A-61A2-047E-58DF-DCD6A37151E5}"/>
              </a:ext>
            </a:extLst>
          </p:cNvPr>
          <p:cNvSpPr/>
          <p:nvPr/>
        </p:nvSpPr>
        <p:spPr>
          <a:xfrm>
            <a:off x="23348328" y="19883460"/>
            <a:ext cx="9369802" cy="1681592"/>
          </a:xfrm>
          <a:prstGeom prst="rect">
            <a:avLst/>
          </a:prstGeom>
          <a:noFill/>
          <a:ln w="38100">
            <a:solidFill>
              <a:schemeClr val="tx2">
                <a:lumMod val="10000"/>
                <a:lumOff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3240" b="1" dirty="0">
                <a:solidFill>
                  <a:schemeClr val="tx1"/>
                </a:solidFill>
                <a:latin typeface="Charter Roman" panose="02040503050506020203" pitchFamily="18" charset="0"/>
              </a:rPr>
              <a:t>Acknowledgements </a:t>
            </a:r>
          </a:p>
          <a:p>
            <a:pPr algn="ctr"/>
            <a:r>
              <a:rPr lang="en-US" sz="2160" dirty="0">
                <a:solidFill>
                  <a:schemeClr val="tx1"/>
                </a:solidFill>
                <a:latin typeface="Charter Roman" panose="02040503050506020203" pitchFamily="18" charset="0"/>
              </a:rPr>
              <a:t>Thank you to the Smithsonian Tropical Research Institute at Bocas del Toro, Smithsonian </a:t>
            </a:r>
            <a:r>
              <a:rPr lang="en-US" sz="2160" dirty="0" err="1">
                <a:solidFill>
                  <a:schemeClr val="tx1"/>
                </a:solidFill>
                <a:latin typeface="Charter Roman" panose="02040503050506020203" pitchFamily="18" charset="0"/>
              </a:rPr>
              <a:t>MarineGEO</a:t>
            </a:r>
            <a:r>
              <a:rPr lang="en-US" sz="2160" dirty="0">
                <a:solidFill>
                  <a:schemeClr val="tx1"/>
                </a:solidFill>
                <a:latin typeface="Charter Roman" panose="02040503050506020203" pitchFamily="18" charset="0"/>
              </a:rPr>
              <a:t>, Carolina </a:t>
            </a:r>
            <a:r>
              <a:rPr lang="en-US" sz="2160" dirty="0">
                <a:solidFill>
                  <a:srgbClr val="000000"/>
                </a:solidFill>
                <a:latin typeface="Yantramanav"/>
              </a:rPr>
              <a:t>César Ávila, </a:t>
            </a:r>
            <a:r>
              <a:rPr lang="en-US" sz="2160" dirty="0">
                <a:solidFill>
                  <a:schemeClr val="tx1"/>
                </a:solidFill>
                <a:latin typeface="Charter Roman" panose="02040503050506020203" pitchFamily="18" charset="0"/>
              </a:rPr>
              <a:t> The Sea of Change Foundation, and Life on a Sustainable Planet</a:t>
            </a:r>
          </a:p>
        </p:txBody>
      </p:sp>
      <p:sp>
        <p:nvSpPr>
          <p:cNvPr id="8" name="TextBox 7">
            <a:extLst>
              <a:ext uri="{FF2B5EF4-FFF2-40B4-BE49-F238E27FC236}">
                <a16:creationId xmlns:a16="http://schemas.microsoft.com/office/drawing/2014/main" id="{52584A1C-2AA1-ACA3-58B2-00A415A54861}"/>
              </a:ext>
            </a:extLst>
          </p:cNvPr>
          <p:cNvSpPr txBox="1"/>
          <p:nvPr/>
        </p:nvSpPr>
        <p:spPr>
          <a:xfrm>
            <a:off x="24253311" y="12349152"/>
            <a:ext cx="7505395" cy="549381"/>
          </a:xfrm>
          <a:prstGeom prst="rect">
            <a:avLst/>
          </a:prstGeom>
          <a:noFill/>
        </p:spPr>
        <p:txBody>
          <a:bodyPr wrap="square" rtlCol="0">
            <a:spAutoFit/>
          </a:bodyPr>
          <a:lstStyle/>
          <a:p>
            <a:pPr algn="ctr"/>
            <a:r>
              <a:rPr lang="en-US" sz="2970" dirty="0">
                <a:latin typeface="Charter Roman" panose="02040503050506020203" pitchFamily="18" charset="0"/>
              </a:rPr>
              <a:t>PSTR		    			        	          CNAT</a:t>
            </a:r>
          </a:p>
        </p:txBody>
      </p:sp>
      <p:pic>
        <p:nvPicPr>
          <p:cNvPr id="13" name="Picture 12" descr="A diagram of a sea life cycle&#10;&#10;Description automatically generated">
            <a:extLst>
              <a:ext uri="{FF2B5EF4-FFF2-40B4-BE49-F238E27FC236}">
                <a16:creationId xmlns:a16="http://schemas.microsoft.com/office/drawing/2014/main" id="{879EE9B0-6590-8365-DB25-DF1D581240B6}"/>
              </a:ext>
            </a:extLst>
          </p:cNvPr>
          <p:cNvPicPr>
            <a:picLocks noChangeAspect="1"/>
          </p:cNvPicPr>
          <p:nvPr/>
        </p:nvPicPr>
        <p:blipFill>
          <a:blip r:embed="rId18"/>
          <a:stretch>
            <a:fillRect/>
          </a:stretch>
        </p:blipFill>
        <p:spPr>
          <a:xfrm>
            <a:off x="534571" y="11681468"/>
            <a:ext cx="6900210" cy="5175158"/>
          </a:xfrm>
          <a:prstGeom prst="rect">
            <a:avLst/>
          </a:prstGeom>
        </p:spPr>
      </p:pic>
    </p:spTree>
    <p:extLst>
      <p:ext uri="{BB962C8B-B14F-4D97-AF65-F5344CB8AC3E}">
        <p14:creationId xmlns:p14="http://schemas.microsoft.com/office/powerpoint/2010/main" val="3620209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616</TotalTime>
  <Words>532</Words>
  <Application>Microsoft Macintosh PowerPoint</Application>
  <PresentationFormat>Custom</PresentationFormat>
  <Paragraphs>68</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Aptos</vt:lpstr>
      <vt:lpstr>Aptos Display</vt:lpstr>
      <vt:lpstr>Arial</vt:lpstr>
      <vt:lpstr>CHARTER ROMAN</vt:lpstr>
      <vt:lpstr>CHARTER ROMAN</vt:lpstr>
      <vt:lpstr>Yantramanav</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DeSouza, Caroline C</dc:creator>
  <cp:lastModifiedBy>DeSouza, Caroline C</cp:lastModifiedBy>
  <cp:revision>12</cp:revision>
  <dcterms:created xsi:type="dcterms:W3CDTF">2024-10-10T15:01:56Z</dcterms:created>
  <dcterms:modified xsi:type="dcterms:W3CDTF">2024-10-17T14:50:55Z</dcterms:modified>
</cp:coreProperties>
</file>

<file path=docProps/thumbnail.jpeg>
</file>